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4"/>
  </p:notesMasterIdLst>
  <p:sldIdLst>
    <p:sldId id="256" r:id="rId2"/>
    <p:sldId id="258" r:id="rId3"/>
    <p:sldId id="259" r:id="rId4"/>
    <p:sldId id="295" r:id="rId5"/>
    <p:sldId id="300" r:id="rId6"/>
    <p:sldId id="299" r:id="rId7"/>
    <p:sldId id="301" r:id="rId8"/>
    <p:sldId id="285" r:id="rId9"/>
    <p:sldId id="287" r:id="rId10"/>
    <p:sldId id="302" r:id="rId11"/>
    <p:sldId id="303" r:id="rId12"/>
    <p:sldId id="304"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72" r:id="rId26"/>
    <p:sldId id="288" r:id="rId27"/>
    <p:sldId id="332" r:id="rId28"/>
    <p:sldId id="331" r:id="rId29"/>
    <p:sldId id="369" r:id="rId30"/>
    <p:sldId id="333" r:id="rId31"/>
    <p:sldId id="290" r:id="rId32"/>
    <p:sldId id="370" r:id="rId33"/>
    <p:sldId id="371" r:id="rId34"/>
    <p:sldId id="289" r:id="rId35"/>
    <p:sldId id="291" r:id="rId36"/>
    <p:sldId id="341" r:id="rId37"/>
    <p:sldId id="342" r:id="rId38"/>
    <p:sldId id="350" r:id="rId39"/>
    <p:sldId id="351" r:id="rId40"/>
    <p:sldId id="352" r:id="rId41"/>
    <p:sldId id="353" r:id="rId42"/>
    <p:sldId id="325" r:id="rId43"/>
    <p:sldId id="322" r:id="rId44"/>
    <p:sldId id="323" r:id="rId45"/>
    <p:sldId id="324" r:id="rId46"/>
    <p:sldId id="330" r:id="rId47"/>
    <p:sldId id="326" r:id="rId48"/>
    <p:sldId id="328" r:id="rId49"/>
    <p:sldId id="329" r:id="rId50"/>
    <p:sldId id="334" r:id="rId51"/>
    <p:sldId id="337" r:id="rId52"/>
    <p:sldId id="338" r:id="rId53"/>
    <p:sldId id="340" r:id="rId54"/>
    <p:sldId id="349" r:id="rId55"/>
    <p:sldId id="344" r:id="rId56"/>
    <p:sldId id="343" r:id="rId57"/>
    <p:sldId id="339" r:id="rId58"/>
    <p:sldId id="345" r:id="rId59"/>
    <p:sldId id="346" r:id="rId60"/>
    <p:sldId id="347" r:id="rId61"/>
    <p:sldId id="348" r:id="rId62"/>
    <p:sldId id="309" r:id="rId63"/>
    <p:sldId id="306" r:id="rId64"/>
    <p:sldId id="307" r:id="rId65"/>
    <p:sldId id="308" r:id="rId66"/>
    <p:sldId id="310" r:id="rId67"/>
    <p:sldId id="318" r:id="rId68"/>
    <p:sldId id="319" r:id="rId69"/>
    <p:sldId id="320" r:id="rId70"/>
    <p:sldId id="354" r:id="rId71"/>
    <p:sldId id="355" r:id="rId72"/>
    <p:sldId id="279" r:id="rId73"/>
  </p:sldIdLst>
  <p:sldSz cx="9144000" cy="5143500" type="screen16x9"/>
  <p:notesSz cx="6858000" cy="9144000"/>
  <p:embeddedFontLst>
    <p:embeddedFont>
      <p:font typeface="Titillium Web Light" panose="02020500000000000000" charset="0"/>
      <p:regular r:id="rId75"/>
      <p:bold r:id="rId76"/>
      <p:italic r:id="rId77"/>
      <p:boldItalic r:id="rId78"/>
    </p:embeddedFont>
    <p:embeddedFont>
      <p:font typeface="Times" panose="02020603050405020304" pitchFamily="18" charset="0"/>
      <p:regular r:id="rId79"/>
      <p:bold r:id="rId80"/>
      <p:italic r:id="rId81"/>
      <p:boldItalic r:id="rId82"/>
    </p:embeddedFont>
    <p:embeddedFont>
      <p:font typeface="標楷體" panose="03000509000000000000" pitchFamily="65" charset="-120"/>
      <p:regular r:id="rId83"/>
    </p:embeddedFont>
    <p:embeddedFont>
      <p:font typeface="微軟正黑體" panose="020B0604030504040204" pitchFamily="34" charset="-120"/>
      <p:regular r:id="rId84"/>
      <p:bold r:id="rId85"/>
    </p:embeddedFont>
    <p:embeddedFont>
      <p:font typeface="Titillium Web" panose="02020500000000000000" charset="0"/>
      <p:regular r:id="rId86"/>
      <p:bold r:id="rId87"/>
      <p:italic r:id="rId88"/>
      <p:boldItalic r:id="rId89"/>
    </p:embeddedFont>
    <p:embeddedFont>
      <p:font typeface="Dosis" panose="02020500000000000000" charset="0"/>
      <p:regular r:id="rId90"/>
      <p:bold r:id="rId91"/>
    </p:embeddedFont>
    <p:embeddedFont>
      <p:font typeface="Dosis Light" panose="02020500000000000000" charset="0"/>
      <p:regular r:id="rId92"/>
      <p:bold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9816A0-345A-42EE-BB83-C5550AC54A6D}">
  <a:tblStyle styleId="{009816A0-345A-42EE-BB83-C5550AC54A6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42" autoAdjust="0"/>
  </p:normalViewPr>
  <p:slideViewPr>
    <p:cSldViewPr snapToGrid="0">
      <p:cViewPr>
        <p:scale>
          <a:sx n="90" d="100"/>
          <a:sy n="90" d="100"/>
        </p:scale>
        <p:origin x="117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D696D0-39F3-424C-A06B-0068A7E2BC44}" type="doc">
      <dgm:prSet loTypeId="urn:microsoft.com/office/officeart/2005/8/layout/hProcess9" loCatId="process" qsTypeId="urn:microsoft.com/office/officeart/2005/8/quickstyle/simple3" qsCatId="simple" csTypeId="urn:microsoft.com/office/officeart/2005/8/colors/colorful5" csCatId="colorful" phldr="1"/>
      <dgm:spPr/>
    </dgm:pt>
    <dgm:pt modelId="{6A5FCFB9-1435-4C0E-A230-7A9B8C7EE1BE}">
      <dgm:prSet phldrT="[文字]" custT="1"/>
      <dgm:spPr/>
      <dgm:t>
        <a:bodyPr/>
        <a:lstStyle/>
        <a:p>
          <a:r>
            <a:rPr lang="zh-TW" altLang="en-US" sz="1400" dirty="0" smtClean="0">
              <a:latin typeface="Dosis Light" panose="02020500000000000000" charset="0"/>
              <a:ea typeface="微軟正黑體" panose="020B0604030504040204" pitchFamily="34" charset="-120"/>
            </a:rPr>
            <a:t>需求分析</a:t>
          </a:r>
          <a:endParaRPr lang="en-US" altLang="zh-TW" sz="1400" dirty="0" smtClean="0">
            <a:latin typeface="Dosis Light" panose="02020500000000000000" charset="0"/>
            <a:ea typeface="微軟正黑體" panose="020B0604030504040204" pitchFamily="34" charset="-120"/>
          </a:endParaRPr>
        </a:p>
        <a:p>
          <a:r>
            <a:rPr lang="en-US" altLang="zh-TW" sz="1400" dirty="0" smtClean="0">
              <a:latin typeface="Dosis Light" panose="02020500000000000000" charset="0"/>
              <a:ea typeface="微軟正黑體" panose="020B0604030504040204" pitchFamily="34" charset="-120"/>
            </a:rPr>
            <a:t>(Requirement Analysis)</a:t>
          </a:r>
          <a:endParaRPr lang="zh-TW" altLang="en-US" sz="1400" dirty="0">
            <a:latin typeface="Dosis Light" panose="02020500000000000000" charset="0"/>
            <a:ea typeface="微軟正黑體" panose="020B0604030504040204" pitchFamily="34" charset="-120"/>
          </a:endParaRPr>
        </a:p>
      </dgm:t>
    </dgm:pt>
    <dgm:pt modelId="{D176FC4F-2BCC-4F2F-B1AA-7AD56D30DD69}" type="parTrans" cxnId="{4AF6A373-40AD-4D9E-AC1F-38DD45B875CE}">
      <dgm:prSet/>
      <dgm:spPr/>
      <dgm:t>
        <a:bodyPr/>
        <a:lstStyle/>
        <a:p>
          <a:endParaRPr lang="zh-TW" altLang="en-US" sz="1600"/>
        </a:p>
      </dgm:t>
    </dgm:pt>
    <dgm:pt modelId="{A38D57B0-BDB0-45A1-B2AF-D6F764283801}" type="sibTrans" cxnId="{4AF6A373-40AD-4D9E-AC1F-38DD45B875CE}">
      <dgm:prSet/>
      <dgm:spPr/>
      <dgm:t>
        <a:bodyPr/>
        <a:lstStyle/>
        <a:p>
          <a:endParaRPr lang="zh-TW" altLang="en-US" sz="1600"/>
        </a:p>
      </dgm:t>
    </dgm:pt>
    <dgm:pt modelId="{FBB47F9A-3127-4098-90FC-BA56AD59E728}">
      <dgm:prSet phldrT="[文字]" custT="1"/>
      <dgm:spPr/>
      <dgm:t>
        <a:bodyPr/>
        <a:lstStyle/>
        <a:p>
          <a:r>
            <a:rPr lang="zh-TW" altLang="en-US" sz="1400" dirty="0" smtClean="0">
              <a:latin typeface="Dosis Light" panose="02020500000000000000" charset="0"/>
              <a:ea typeface="微軟正黑體" panose="020B0604030504040204" pitchFamily="34" charset="-120"/>
            </a:rPr>
            <a:t>設計</a:t>
          </a:r>
          <a:endParaRPr lang="en-US" altLang="zh-TW" sz="1400" dirty="0" smtClean="0">
            <a:latin typeface="Dosis Light" panose="02020500000000000000" charset="0"/>
            <a:ea typeface="微軟正黑體" panose="020B0604030504040204" pitchFamily="34" charset="-120"/>
          </a:endParaRPr>
        </a:p>
        <a:p>
          <a:r>
            <a:rPr lang="en-US" altLang="zh-TW" sz="1400" dirty="0" smtClean="0">
              <a:latin typeface="Dosis Light" panose="02020500000000000000" charset="0"/>
              <a:ea typeface="微軟正黑體" panose="020B0604030504040204" pitchFamily="34" charset="-120"/>
            </a:rPr>
            <a:t>(Design)</a:t>
          </a:r>
          <a:endParaRPr lang="zh-TW" altLang="en-US" sz="1400" dirty="0">
            <a:latin typeface="Dosis Light" panose="02020500000000000000" charset="0"/>
            <a:ea typeface="微軟正黑體" panose="020B0604030504040204" pitchFamily="34" charset="-120"/>
          </a:endParaRPr>
        </a:p>
      </dgm:t>
    </dgm:pt>
    <dgm:pt modelId="{B9E9A25D-685A-481A-9169-BBDCE12CC003}" type="parTrans" cxnId="{A2EE1695-E4C4-425C-BA61-D3CD7B094854}">
      <dgm:prSet/>
      <dgm:spPr/>
      <dgm:t>
        <a:bodyPr/>
        <a:lstStyle/>
        <a:p>
          <a:endParaRPr lang="zh-TW" altLang="en-US" sz="1600"/>
        </a:p>
      </dgm:t>
    </dgm:pt>
    <dgm:pt modelId="{8F9AFD86-A327-4691-BB86-285D71C4FB86}" type="sibTrans" cxnId="{A2EE1695-E4C4-425C-BA61-D3CD7B094854}">
      <dgm:prSet/>
      <dgm:spPr/>
      <dgm:t>
        <a:bodyPr/>
        <a:lstStyle/>
        <a:p>
          <a:endParaRPr lang="zh-TW" altLang="en-US" sz="1600"/>
        </a:p>
      </dgm:t>
    </dgm:pt>
    <dgm:pt modelId="{0AB1FF1F-D91D-44A2-87DD-5A329E025E8F}">
      <dgm:prSet phldrT="[文字]" custT="1"/>
      <dgm:spPr/>
      <dgm:t>
        <a:bodyPr/>
        <a:lstStyle/>
        <a:p>
          <a:r>
            <a:rPr lang="zh-TW" altLang="en-US" sz="1400" dirty="0" smtClean="0">
              <a:latin typeface="Dosis Light" panose="02020500000000000000" charset="0"/>
              <a:ea typeface="微軟正黑體" panose="020B0604030504040204" pitchFamily="34" charset="-120"/>
            </a:rPr>
            <a:t>實作</a:t>
          </a:r>
          <a:r>
            <a:rPr lang="en-US" altLang="zh-TW" sz="1400" dirty="0" smtClean="0">
              <a:latin typeface="Dosis Light" panose="02020500000000000000" charset="0"/>
              <a:ea typeface="微軟正黑體" panose="020B0604030504040204" pitchFamily="34" charset="-120"/>
            </a:rPr>
            <a:t/>
          </a:r>
          <a:br>
            <a:rPr lang="en-US" altLang="zh-TW" sz="1400" dirty="0" smtClean="0">
              <a:latin typeface="Dosis Light" panose="02020500000000000000" charset="0"/>
              <a:ea typeface="微軟正黑體" panose="020B0604030504040204" pitchFamily="34" charset="-120"/>
            </a:rPr>
          </a:br>
          <a:r>
            <a:rPr lang="en-US" altLang="zh-TW" sz="1400" dirty="0" smtClean="0">
              <a:latin typeface="Dosis Light" panose="02020500000000000000" charset="0"/>
              <a:ea typeface="微軟正黑體" panose="020B0604030504040204" pitchFamily="34" charset="-120"/>
            </a:rPr>
            <a:t>(Implementation)</a:t>
          </a:r>
          <a:endParaRPr lang="zh-TW" altLang="en-US" sz="1400" dirty="0">
            <a:latin typeface="Dosis Light" panose="02020500000000000000" charset="0"/>
            <a:ea typeface="微軟正黑體" panose="020B0604030504040204" pitchFamily="34" charset="-120"/>
          </a:endParaRPr>
        </a:p>
      </dgm:t>
    </dgm:pt>
    <dgm:pt modelId="{EB2FBE0F-5D3A-4983-827F-87EF6BD7FA5F}" type="parTrans" cxnId="{12CE236F-155F-4CF9-9326-ED8587068D4D}">
      <dgm:prSet/>
      <dgm:spPr/>
      <dgm:t>
        <a:bodyPr/>
        <a:lstStyle/>
        <a:p>
          <a:endParaRPr lang="zh-TW" altLang="en-US" sz="1600"/>
        </a:p>
      </dgm:t>
    </dgm:pt>
    <dgm:pt modelId="{718552AD-9188-4D6E-8D30-E2CD7A9827F0}" type="sibTrans" cxnId="{12CE236F-155F-4CF9-9326-ED8587068D4D}">
      <dgm:prSet/>
      <dgm:spPr/>
      <dgm:t>
        <a:bodyPr/>
        <a:lstStyle/>
        <a:p>
          <a:endParaRPr lang="zh-TW" altLang="en-US" sz="1600"/>
        </a:p>
      </dgm:t>
    </dgm:pt>
    <dgm:pt modelId="{26F1647A-1978-48EB-874B-B015698E9EB3}">
      <dgm:prSet phldrT="[文字]" custT="1"/>
      <dgm:spPr/>
      <dgm:t>
        <a:bodyPr/>
        <a:lstStyle/>
        <a:p>
          <a:r>
            <a:rPr lang="zh-TW" altLang="en-US" sz="1400" dirty="0" smtClean="0">
              <a:latin typeface="Dosis Light" panose="02020500000000000000" charset="0"/>
              <a:ea typeface="微軟正黑體" panose="020B0604030504040204" pitchFamily="34" charset="-120"/>
            </a:rPr>
            <a:t>測試</a:t>
          </a:r>
          <a:endParaRPr lang="en-US" altLang="zh-TW" sz="1400" dirty="0" smtClean="0">
            <a:latin typeface="Dosis Light" panose="02020500000000000000" charset="0"/>
            <a:ea typeface="微軟正黑體" panose="020B0604030504040204" pitchFamily="34" charset="-120"/>
          </a:endParaRPr>
        </a:p>
        <a:p>
          <a:r>
            <a:rPr lang="en-US" altLang="zh-TW" sz="1400" dirty="0" smtClean="0">
              <a:latin typeface="Dosis Light" panose="02020500000000000000" charset="0"/>
              <a:ea typeface="微軟正黑體" panose="020B0604030504040204" pitchFamily="34" charset="-120"/>
            </a:rPr>
            <a:t>(Test)</a:t>
          </a:r>
          <a:endParaRPr lang="zh-TW" altLang="en-US" sz="1400" dirty="0">
            <a:latin typeface="Dosis Light" panose="02020500000000000000" charset="0"/>
            <a:ea typeface="微軟正黑體" panose="020B0604030504040204" pitchFamily="34" charset="-120"/>
          </a:endParaRPr>
        </a:p>
      </dgm:t>
    </dgm:pt>
    <dgm:pt modelId="{04DBC3AE-EC7C-4E46-8B17-9AFF1B649AE6}" type="parTrans" cxnId="{700C4AFA-B45A-46CC-A85A-2580610D390C}">
      <dgm:prSet/>
      <dgm:spPr/>
      <dgm:t>
        <a:bodyPr/>
        <a:lstStyle/>
        <a:p>
          <a:endParaRPr lang="zh-TW" altLang="en-US" sz="1600"/>
        </a:p>
      </dgm:t>
    </dgm:pt>
    <dgm:pt modelId="{E4434848-2D99-4B79-8713-8AA777B4F48C}" type="sibTrans" cxnId="{700C4AFA-B45A-46CC-A85A-2580610D390C}">
      <dgm:prSet/>
      <dgm:spPr/>
      <dgm:t>
        <a:bodyPr/>
        <a:lstStyle/>
        <a:p>
          <a:endParaRPr lang="zh-TW" altLang="en-US" sz="1600"/>
        </a:p>
      </dgm:t>
    </dgm:pt>
    <dgm:pt modelId="{EC4141CC-2160-4652-89CF-2372804DDEB5}" type="pres">
      <dgm:prSet presAssocID="{45D696D0-39F3-424C-A06B-0068A7E2BC44}" presName="CompostProcess" presStyleCnt="0">
        <dgm:presLayoutVars>
          <dgm:dir/>
          <dgm:resizeHandles val="exact"/>
        </dgm:presLayoutVars>
      </dgm:prSet>
      <dgm:spPr/>
    </dgm:pt>
    <dgm:pt modelId="{C538638E-BCF0-4696-9DCC-078888E64F3F}" type="pres">
      <dgm:prSet presAssocID="{45D696D0-39F3-424C-A06B-0068A7E2BC44}" presName="arrow" presStyleLbl="bgShp" presStyleIdx="0" presStyleCnt="1" custLinFactNeighborX="-2808" custLinFactNeighborY="1384"/>
      <dgm:spPr/>
    </dgm:pt>
    <dgm:pt modelId="{68F4BDBB-2B41-4F24-976B-C73C870A219D}" type="pres">
      <dgm:prSet presAssocID="{45D696D0-39F3-424C-A06B-0068A7E2BC44}" presName="linearProcess" presStyleCnt="0"/>
      <dgm:spPr/>
    </dgm:pt>
    <dgm:pt modelId="{5323E385-D1EB-4076-B077-298F846642BD}" type="pres">
      <dgm:prSet presAssocID="{6A5FCFB9-1435-4C0E-A230-7A9B8C7EE1BE}" presName="textNode" presStyleLbl="node1" presStyleIdx="0" presStyleCnt="4">
        <dgm:presLayoutVars>
          <dgm:bulletEnabled val="1"/>
        </dgm:presLayoutVars>
      </dgm:prSet>
      <dgm:spPr/>
      <dgm:t>
        <a:bodyPr/>
        <a:lstStyle/>
        <a:p>
          <a:endParaRPr lang="zh-TW" altLang="en-US"/>
        </a:p>
      </dgm:t>
    </dgm:pt>
    <dgm:pt modelId="{54031725-463B-431A-AE1B-9A95F5302C7B}" type="pres">
      <dgm:prSet presAssocID="{A38D57B0-BDB0-45A1-B2AF-D6F764283801}" presName="sibTrans" presStyleCnt="0"/>
      <dgm:spPr/>
    </dgm:pt>
    <dgm:pt modelId="{F961C870-6194-4242-9921-5FA877645B54}" type="pres">
      <dgm:prSet presAssocID="{FBB47F9A-3127-4098-90FC-BA56AD59E728}" presName="textNode" presStyleLbl="node1" presStyleIdx="1" presStyleCnt="4">
        <dgm:presLayoutVars>
          <dgm:bulletEnabled val="1"/>
        </dgm:presLayoutVars>
      </dgm:prSet>
      <dgm:spPr/>
      <dgm:t>
        <a:bodyPr/>
        <a:lstStyle/>
        <a:p>
          <a:endParaRPr lang="zh-TW" altLang="en-US"/>
        </a:p>
      </dgm:t>
    </dgm:pt>
    <dgm:pt modelId="{64149466-75FF-4185-80D2-009A53A76490}" type="pres">
      <dgm:prSet presAssocID="{8F9AFD86-A327-4691-BB86-285D71C4FB86}" presName="sibTrans" presStyleCnt="0"/>
      <dgm:spPr/>
    </dgm:pt>
    <dgm:pt modelId="{F840A234-CAAB-466C-AEC2-7E3848736F59}" type="pres">
      <dgm:prSet presAssocID="{0AB1FF1F-D91D-44A2-87DD-5A329E025E8F}" presName="textNode" presStyleLbl="node1" presStyleIdx="2" presStyleCnt="4">
        <dgm:presLayoutVars>
          <dgm:bulletEnabled val="1"/>
        </dgm:presLayoutVars>
      </dgm:prSet>
      <dgm:spPr/>
      <dgm:t>
        <a:bodyPr/>
        <a:lstStyle/>
        <a:p>
          <a:endParaRPr lang="zh-TW" altLang="en-US"/>
        </a:p>
      </dgm:t>
    </dgm:pt>
    <dgm:pt modelId="{7AB7B6ED-9FF6-49C2-A2C3-71E12FB0160E}" type="pres">
      <dgm:prSet presAssocID="{718552AD-9188-4D6E-8D30-E2CD7A9827F0}" presName="sibTrans" presStyleCnt="0"/>
      <dgm:spPr/>
    </dgm:pt>
    <dgm:pt modelId="{9072D787-8A3A-48C9-9F76-91D99528FA4D}" type="pres">
      <dgm:prSet presAssocID="{26F1647A-1978-48EB-874B-B015698E9EB3}" presName="textNode" presStyleLbl="node1" presStyleIdx="3" presStyleCnt="4" custLinFactNeighborX="-21445">
        <dgm:presLayoutVars>
          <dgm:bulletEnabled val="1"/>
        </dgm:presLayoutVars>
      </dgm:prSet>
      <dgm:spPr/>
      <dgm:t>
        <a:bodyPr/>
        <a:lstStyle/>
        <a:p>
          <a:endParaRPr lang="zh-TW" altLang="en-US"/>
        </a:p>
      </dgm:t>
    </dgm:pt>
  </dgm:ptLst>
  <dgm:cxnLst>
    <dgm:cxn modelId="{BE51F50B-EDEF-4B84-B87B-4A168D7EE645}" type="presOf" srcId="{45D696D0-39F3-424C-A06B-0068A7E2BC44}" destId="{EC4141CC-2160-4652-89CF-2372804DDEB5}" srcOrd="0" destOrd="0" presId="urn:microsoft.com/office/officeart/2005/8/layout/hProcess9"/>
    <dgm:cxn modelId="{A2EE1695-E4C4-425C-BA61-D3CD7B094854}" srcId="{45D696D0-39F3-424C-A06B-0068A7E2BC44}" destId="{FBB47F9A-3127-4098-90FC-BA56AD59E728}" srcOrd="1" destOrd="0" parTransId="{B9E9A25D-685A-481A-9169-BBDCE12CC003}" sibTransId="{8F9AFD86-A327-4691-BB86-285D71C4FB86}"/>
    <dgm:cxn modelId="{3E8C492A-3D7A-42CD-B07E-3082A9875CFA}" type="presOf" srcId="{26F1647A-1978-48EB-874B-B015698E9EB3}" destId="{9072D787-8A3A-48C9-9F76-91D99528FA4D}" srcOrd="0" destOrd="0" presId="urn:microsoft.com/office/officeart/2005/8/layout/hProcess9"/>
    <dgm:cxn modelId="{700C4AFA-B45A-46CC-A85A-2580610D390C}" srcId="{45D696D0-39F3-424C-A06B-0068A7E2BC44}" destId="{26F1647A-1978-48EB-874B-B015698E9EB3}" srcOrd="3" destOrd="0" parTransId="{04DBC3AE-EC7C-4E46-8B17-9AFF1B649AE6}" sibTransId="{E4434848-2D99-4B79-8713-8AA777B4F48C}"/>
    <dgm:cxn modelId="{FAA22844-5D6F-4E1A-A943-F73B871D7CEA}" type="presOf" srcId="{0AB1FF1F-D91D-44A2-87DD-5A329E025E8F}" destId="{F840A234-CAAB-466C-AEC2-7E3848736F59}" srcOrd="0" destOrd="0" presId="urn:microsoft.com/office/officeart/2005/8/layout/hProcess9"/>
    <dgm:cxn modelId="{DE3592AB-7DC2-4734-8EC7-A111F12EF168}" type="presOf" srcId="{6A5FCFB9-1435-4C0E-A230-7A9B8C7EE1BE}" destId="{5323E385-D1EB-4076-B077-298F846642BD}" srcOrd="0" destOrd="0" presId="urn:microsoft.com/office/officeart/2005/8/layout/hProcess9"/>
    <dgm:cxn modelId="{12CE236F-155F-4CF9-9326-ED8587068D4D}" srcId="{45D696D0-39F3-424C-A06B-0068A7E2BC44}" destId="{0AB1FF1F-D91D-44A2-87DD-5A329E025E8F}" srcOrd="2" destOrd="0" parTransId="{EB2FBE0F-5D3A-4983-827F-87EF6BD7FA5F}" sibTransId="{718552AD-9188-4D6E-8D30-E2CD7A9827F0}"/>
    <dgm:cxn modelId="{2B3D06C4-A45C-430D-92EF-A3EA01E5D643}" type="presOf" srcId="{FBB47F9A-3127-4098-90FC-BA56AD59E728}" destId="{F961C870-6194-4242-9921-5FA877645B54}" srcOrd="0" destOrd="0" presId="urn:microsoft.com/office/officeart/2005/8/layout/hProcess9"/>
    <dgm:cxn modelId="{4AF6A373-40AD-4D9E-AC1F-38DD45B875CE}" srcId="{45D696D0-39F3-424C-A06B-0068A7E2BC44}" destId="{6A5FCFB9-1435-4C0E-A230-7A9B8C7EE1BE}" srcOrd="0" destOrd="0" parTransId="{D176FC4F-2BCC-4F2F-B1AA-7AD56D30DD69}" sibTransId="{A38D57B0-BDB0-45A1-B2AF-D6F764283801}"/>
    <dgm:cxn modelId="{E0438A89-2DC4-4AFE-B504-300C90E6E888}" type="presParOf" srcId="{EC4141CC-2160-4652-89CF-2372804DDEB5}" destId="{C538638E-BCF0-4696-9DCC-078888E64F3F}" srcOrd="0" destOrd="0" presId="urn:microsoft.com/office/officeart/2005/8/layout/hProcess9"/>
    <dgm:cxn modelId="{EFE18375-C53F-42D5-8CED-75A6F3858D97}" type="presParOf" srcId="{EC4141CC-2160-4652-89CF-2372804DDEB5}" destId="{68F4BDBB-2B41-4F24-976B-C73C870A219D}" srcOrd="1" destOrd="0" presId="urn:microsoft.com/office/officeart/2005/8/layout/hProcess9"/>
    <dgm:cxn modelId="{9633E5A4-8B3A-4A13-933B-C8128D6DEAB3}" type="presParOf" srcId="{68F4BDBB-2B41-4F24-976B-C73C870A219D}" destId="{5323E385-D1EB-4076-B077-298F846642BD}" srcOrd="0" destOrd="0" presId="urn:microsoft.com/office/officeart/2005/8/layout/hProcess9"/>
    <dgm:cxn modelId="{ACF37648-C8E4-41A1-87F3-E38E95D3F2F0}" type="presParOf" srcId="{68F4BDBB-2B41-4F24-976B-C73C870A219D}" destId="{54031725-463B-431A-AE1B-9A95F5302C7B}" srcOrd="1" destOrd="0" presId="urn:microsoft.com/office/officeart/2005/8/layout/hProcess9"/>
    <dgm:cxn modelId="{879725D0-432C-4556-A421-02EBAD008424}" type="presParOf" srcId="{68F4BDBB-2B41-4F24-976B-C73C870A219D}" destId="{F961C870-6194-4242-9921-5FA877645B54}" srcOrd="2" destOrd="0" presId="urn:microsoft.com/office/officeart/2005/8/layout/hProcess9"/>
    <dgm:cxn modelId="{33E9D79A-45BA-4B0B-BEB2-84E39A5C93BA}" type="presParOf" srcId="{68F4BDBB-2B41-4F24-976B-C73C870A219D}" destId="{64149466-75FF-4185-80D2-009A53A76490}" srcOrd="3" destOrd="0" presId="urn:microsoft.com/office/officeart/2005/8/layout/hProcess9"/>
    <dgm:cxn modelId="{F6F0F35F-E4ED-4343-8C82-9E84B10B6B42}" type="presParOf" srcId="{68F4BDBB-2B41-4F24-976B-C73C870A219D}" destId="{F840A234-CAAB-466C-AEC2-7E3848736F59}" srcOrd="4" destOrd="0" presId="urn:microsoft.com/office/officeart/2005/8/layout/hProcess9"/>
    <dgm:cxn modelId="{3799DC18-1F77-4BB1-AE2A-1EFD31EE7D28}" type="presParOf" srcId="{68F4BDBB-2B41-4F24-976B-C73C870A219D}" destId="{7AB7B6ED-9FF6-49C2-A2C3-71E12FB0160E}" srcOrd="5" destOrd="0" presId="urn:microsoft.com/office/officeart/2005/8/layout/hProcess9"/>
    <dgm:cxn modelId="{C517475C-2451-4E34-B01F-5BF3AC6B17E2}" type="presParOf" srcId="{68F4BDBB-2B41-4F24-976B-C73C870A219D}" destId="{9072D787-8A3A-48C9-9F76-91D99528FA4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8638E-BCF0-4696-9DCC-078888E64F3F}">
      <dsp:nvSpPr>
        <dsp:cNvPr id="0" name=""/>
        <dsp:cNvSpPr/>
      </dsp:nvSpPr>
      <dsp:spPr>
        <a:xfrm>
          <a:off x="408197" y="0"/>
          <a:ext cx="6785732" cy="2731361"/>
        </a:xfrm>
        <a:prstGeom prst="rightArrow">
          <a:avLst/>
        </a:prstGeom>
        <a:solidFill>
          <a:schemeClr val="accent5">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5323E385-D1EB-4076-B077-298F846642BD}">
      <dsp:nvSpPr>
        <dsp:cNvPr id="0" name=""/>
        <dsp:cNvSpPr/>
      </dsp:nvSpPr>
      <dsp:spPr>
        <a:xfrm>
          <a:off x="2728" y="819408"/>
          <a:ext cx="1772835" cy="1092544"/>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Dosis Light" panose="02020500000000000000" charset="0"/>
              <a:ea typeface="微軟正黑體" panose="020B0604030504040204" pitchFamily="34" charset="-120"/>
            </a:rPr>
            <a:t>需求分析</a:t>
          </a:r>
          <a:endParaRPr lang="en-US" altLang="zh-TW" sz="1400" kern="1200" dirty="0" smtClean="0">
            <a:latin typeface="Dosis Light" panose="02020500000000000000" charset="0"/>
            <a:ea typeface="微軟正黑體" panose="020B0604030504040204" pitchFamily="34" charset="-120"/>
          </a:endParaRPr>
        </a:p>
        <a:p>
          <a:pPr lvl="0" algn="ctr" defTabSz="622300">
            <a:lnSpc>
              <a:spcPct val="90000"/>
            </a:lnSpc>
            <a:spcBef>
              <a:spcPct val="0"/>
            </a:spcBef>
            <a:spcAft>
              <a:spcPct val="35000"/>
            </a:spcAft>
          </a:pPr>
          <a:r>
            <a:rPr lang="en-US" altLang="zh-TW" sz="1400" kern="1200" dirty="0" smtClean="0">
              <a:latin typeface="Dosis Light" panose="02020500000000000000" charset="0"/>
              <a:ea typeface="微軟正黑體" panose="020B0604030504040204" pitchFamily="34" charset="-120"/>
            </a:rPr>
            <a:t>(Requirement Analysis)</a:t>
          </a:r>
          <a:endParaRPr lang="zh-TW" altLang="en-US" sz="1400" kern="1200" dirty="0">
            <a:latin typeface="Dosis Light" panose="02020500000000000000" charset="0"/>
            <a:ea typeface="微軟正黑體" panose="020B0604030504040204" pitchFamily="34" charset="-120"/>
          </a:endParaRPr>
        </a:p>
      </dsp:txBody>
      <dsp:txXfrm>
        <a:off x="56062" y="872742"/>
        <a:ext cx="1666167" cy="985876"/>
      </dsp:txXfrm>
    </dsp:sp>
    <dsp:sp modelId="{F961C870-6194-4242-9921-5FA877645B54}">
      <dsp:nvSpPr>
        <dsp:cNvPr id="0" name=""/>
        <dsp:cNvSpPr/>
      </dsp:nvSpPr>
      <dsp:spPr>
        <a:xfrm>
          <a:off x="2071036" y="819408"/>
          <a:ext cx="1772835" cy="1092544"/>
        </a:xfrm>
        <a:prstGeom prst="roundRect">
          <a:avLst/>
        </a:prstGeom>
        <a:gradFill rotWithShape="0">
          <a:gsLst>
            <a:gs pos="0">
              <a:schemeClr val="accent5">
                <a:hueOff val="2239706"/>
                <a:satOff val="630"/>
                <a:lumOff val="-9020"/>
                <a:alphaOff val="0"/>
                <a:tint val="50000"/>
                <a:satMod val="300000"/>
              </a:schemeClr>
            </a:gs>
            <a:gs pos="35000">
              <a:schemeClr val="accent5">
                <a:hueOff val="2239706"/>
                <a:satOff val="630"/>
                <a:lumOff val="-9020"/>
                <a:alphaOff val="0"/>
                <a:tint val="37000"/>
                <a:satMod val="300000"/>
              </a:schemeClr>
            </a:gs>
            <a:gs pos="100000">
              <a:schemeClr val="accent5">
                <a:hueOff val="2239706"/>
                <a:satOff val="630"/>
                <a:lumOff val="-902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Dosis Light" panose="02020500000000000000" charset="0"/>
              <a:ea typeface="微軟正黑體" panose="020B0604030504040204" pitchFamily="34" charset="-120"/>
            </a:rPr>
            <a:t>設計</a:t>
          </a:r>
          <a:endParaRPr lang="en-US" altLang="zh-TW" sz="1400" kern="1200" dirty="0" smtClean="0">
            <a:latin typeface="Dosis Light" panose="02020500000000000000" charset="0"/>
            <a:ea typeface="微軟正黑體" panose="020B0604030504040204" pitchFamily="34" charset="-120"/>
          </a:endParaRPr>
        </a:p>
        <a:p>
          <a:pPr lvl="0" algn="ctr" defTabSz="622300">
            <a:lnSpc>
              <a:spcPct val="90000"/>
            </a:lnSpc>
            <a:spcBef>
              <a:spcPct val="0"/>
            </a:spcBef>
            <a:spcAft>
              <a:spcPct val="35000"/>
            </a:spcAft>
          </a:pPr>
          <a:r>
            <a:rPr lang="en-US" altLang="zh-TW" sz="1400" kern="1200" dirty="0" smtClean="0">
              <a:latin typeface="Dosis Light" panose="02020500000000000000" charset="0"/>
              <a:ea typeface="微軟正黑體" panose="020B0604030504040204" pitchFamily="34" charset="-120"/>
            </a:rPr>
            <a:t>(Design)</a:t>
          </a:r>
          <a:endParaRPr lang="zh-TW" altLang="en-US" sz="1400" kern="1200" dirty="0">
            <a:latin typeface="Dosis Light" panose="02020500000000000000" charset="0"/>
            <a:ea typeface="微軟正黑體" panose="020B0604030504040204" pitchFamily="34" charset="-120"/>
          </a:endParaRPr>
        </a:p>
      </dsp:txBody>
      <dsp:txXfrm>
        <a:off x="2124370" y="872742"/>
        <a:ext cx="1666167" cy="985876"/>
      </dsp:txXfrm>
    </dsp:sp>
    <dsp:sp modelId="{F840A234-CAAB-466C-AEC2-7E3848736F59}">
      <dsp:nvSpPr>
        <dsp:cNvPr id="0" name=""/>
        <dsp:cNvSpPr/>
      </dsp:nvSpPr>
      <dsp:spPr>
        <a:xfrm>
          <a:off x="4139343" y="819408"/>
          <a:ext cx="1772835" cy="1092544"/>
        </a:xfrm>
        <a:prstGeom prst="roundRect">
          <a:avLst/>
        </a:prstGeom>
        <a:gradFill rotWithShape="0">
          <a:gsLst>
            <a:gs pos="0">
              <a:schemeClr val="accent5">
                <a:hueOff val="4479411"/>
                <a:satOff val="1259"/>
                <a:lumOff val="-18040"/>
                <a:alphaOff val="0"/>
                <a:tint val="50000"/>
                <a:satMod val="300000"/>
              </a:schemeClr>
            </a:gs>
            <a:gs pos="35000">
              <a:schemeClr val="accent5">
                <a:hueOff val="4479411"/>
                <a:satOff val="1259"/>
                <a:lumOff val="-18040"/>
                <a:alphaOff val="0"/>
                <a:tint val="37000"/>
                <a:satMod val="300000"/>
              </a:schemeClr>
            </a:gs>
            <a:gs pos="100000">
              <a:schemeClr val="accent5">
                <a:hueOff val="4479411"/>
                <a:satOff val="1259"/>
                <a:lumOff val="-1804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Dosis Light" panose="02020500000000000000" charset="0"/>
              <a:ea typeface="微軟正黑體" panose="020B0604030504040204" pitchFamily="34" charset="-120"/>
            </a:rPr>
            <a:t>實作</a:t>
          </a:r>
          <a:r>
            <a:rPr lang="en-US" altLang="zh-TW" sz="1400" kern="1200" dirty="0" smtClean="0">
              <a:latin typeface="Dosis Light" panose="02020500000000000000" charset="0"/>
              <a:ea typeface="微軟正黑體" panose="020B0604030504040204" pitchFamily="34" charset="-120"/>
            </a:rPr>
            <a:t/>
          </a:r>
          <a:br>
            <a:rPr lang="en-US" altLang="zh-TW" sz="1400" kern="1200" dirty="0" smtClean="0">
              <a:latin typeface="Dosis Light" panose="02020500000000000000" charset="0"/>
              <a:ea typeface="微軟正黑體" panose="020B0604030504040204" pitchFamily="34" charset="-120"/>
            </a:rPr>
          </a:br>
          <a:r>
            <a:rPr lang="en-US" altLang="zh-TW" sz="1400" kern="1200" dirty="0" smtClean="0">
              <a:latin typeface="Dosis Light" panose="02020500000000000000" charset="0"/>
              <a:ea typeface="微軟正黑體" panose="020B0604030504040204" pitchFamily="34" charset="-120"/>
            </a:rPr>
            <a:t>(Implementation)</a:t>
          </a:r>
          <a:endParaRPr lang="zh-TW" altLang="en-US" sz="1400" kern="1200" dirty="0">
            <a:latin typeface="Dosis Light" panose="02020500000000000000" charset="0"/>
            <a:ea typeface="微軟正黑體" panose="020B0604030504040204" pitchFamily="34" charset="-120"/>
          </a:endParaRPr>
        </a:p>
      </dsp:txBody>
      <dsp:txXfrm>
        <a:off x="4192677" y="872742"/>
        <a:ext cx="1666167" cy="985876"/>
      </dsp:txXfrm>
    </dsp:sp>
    <dsp:sp modelId="{9072D787-8A3A-48C9-9F76-91D99528FA4D}">
      <dsp:nvSpPr>
        <dsp:cNvPr id="0" name=""/>
        <dsp:cNvSpPr/>
      </dsp:nvSpPr>
      <dsp:spPr>
        <a:xfrm>
          <a:off x="6144287" y="819408"/>
          <a:ext cx="1772835" cy="1092544"/>
        </a:xfrm>
        <a:prstGeom prst="roundRect">
          <a:avLst/>
        </a:prstGeom>
        <a:gradFill rotWithShape="0">
          <a:gsLst>
            <a:gs pos="0">
              <a:schemeClr val="accent5">
                <a:hueOff val="6719117"/>
                <a:satOff val="1889"/>
                <a:lumOff val="-27060"/>
                <a:alphaOff val="0"/>
                <a:tint val="50000"/>
                <a:satMod val="300000"/>
              </a:schemeClr>
            </a:gs>
            <a:gs pos="35000">
              <a:schemeClr val="accent5">
                <a:hueOff val="6719117"/>
                <a:satOff val="1889"/>
                <a:lumOff val="-27060"/>
                <a:alphaOff val="0"/>
                <a:tint val="37000"/>
                <a:satMod val="300000"/>
              </a:schemeClr>
            </a:gs>
            <a:gs pos="100000">
              <a:schemeClr val="accent5">
                <a:hueOff val="6719117"/>
                <a:satOff val="1889"/>
                <a:lumOff val="-2706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Dosis Light" panose="02020500000000000000" charset="0"/>
              <a:ea typeface="微軟正黑體" panose="020B0604030504040204" pitchFamily="34" charset="-120"/>
            </a:rPr>
            <a:t>測試</a:t>
          </a:r>
          <a:endParaRPr lang="en-US" altLang="zh-TW" sz="1400" kern="1200" dirty="0" smtClean="0">
            <a:latin typeface="Dosis Light" panose="02020500000000000000" charset="0"/>
            <a:ea typeface="微軟正黑體" panose="020B0604030504040204" pitchFamily="34" charset="-120"/>
          </a:endParaRPr>
        </a:p>
        <a:p>
          <a:pPr lvl="0" algn="ctr" defTabSz="622300">
            <a:lnSpc>
              <a:spcPct val="90000"/>
            </a:lnSpc>
            <a:spcBef>
              <a:spcPct val="0"/>
            </a:spcBef>
            <a:spcAft>
              <a:spcPct val="35000"/>
            </a:spcAft>
          </a:pPr>
          <a:r>
            <a:rPr lang="en-US" altLang="zh-TW" sz="1400" kern="1200" dirty="0" smtClean="0">
              <a:latin typeface="Dosis Light" panose="02020500000000000000" charset="0"/>
              <a:ea typeface="微軟正黑體" panose="020B0604030504040204" pitchFamily="34" charset="-120"/>
            </a:rPr>
            <a:t>(Test)</a:t>
          </a:r>
          <a:endParaRPr lang="zh-TW" altLang="en-US" sz="1400" kern="1200" dirty="0">
            <a:latin typeface="Dosis Light" panose="02020500000000000000" charset="0"/>
            <a:ea typeface="微軟正黑體" panose="020B0604030504040204" pitchFamily="34" charset="-120"/>
          </a:endParaRPr>
        </a:p>
      </dsp:txBody>
      <dsp:txXfrm>
        <a:off x="6197621" y="872742"/>
        <a:ext cx="1666167" cy="9858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圖像版面配置區 1"/>
          <p:cNvSpPr>
            <a:spLocks noGrp="1" noRot="1" noChangeAspect="1" noTextEdit="1"/>
          </p:cNvSpPr>
          <p:nvPr>
            <p:ph type="sldImg"/>
          </p:nvPr>
        </p:nvSpPr>
        <p:spPr>
          <a:xfrm>
            <a:off x="381000" y="685800"/>
            <a:ext cx="6096000" cy="3429000"/>
          </a:xfrm>
          <a:ln/>
        </p:spPr>
      </p:sp>
      <p:sp>
        <p:nvSpPr>
          <p:cNvPr id="29699"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latin typeface="Arial" charset="0"/>
            </a:endParaRPr>
          </a:p>
        </p:txBody>
      </p:sp>
      <p:sp>
        <p:nvSpPr>
          <p:cNvPr id="29700"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50" charset="0"/>
                <a:ea typeface="新細明體" pitchFamily="18" charset="-120"/>
              </a:defRPr>
            </a:lvl1pPr>
            <a:lvl2pPr marL="742950" indent="-285750">
              <a:defRPr sz="2400">
                <a:solidFill>
                  <a:schemeClr val="tx1"/>
                </a:solidFill>
                <a:latin typeface="Times" pitchFamily="50" charset="0"/>
                <a:ea typeface="新細明體" pitchFamily="18" charset="-120"/>
              </a:defRPr>
            </a:lvl2pPr>
            <a:lvl3pPr marL="1143000" indent="-228600">
              <a:defRPr sz="2400">
                <a:solidFill>
                  <a:schemeClr val="tx1"/>
                </a:solidFill>
                <a:latin typeface="Times" pitchFamily="50" charset="0"/>
                <a:ea typeface="新細明體" pitchFamily="18" charset="-120"/>
              </a:defRPr>
            </a:lvl3pPr>
            <a:lvl4pPr marL="1600200" indent="-228600">
              <a:defRPr sz="2400">
                <a:solidFill>
                  <a:schemeClr val="tx1"/>
                </a:solidFill>
                <a:latin typeface="Times" pitchFamily="50" charset="0"/>
                <a:ea typeface="新細明體" pitchFamily="18" charset="-120"/>
              </a:defRPr>
            </a:lvl4pPr>
            <a:lvl5pPr marL="2057400" indent="-228600">
              <a:defRPr sz="2400">
                <a:solidFill>
                  <a:schemeClr val="tx1"/>
                </a:solidFill>
                <a:latin typeface="Times" pitchFamily="50" charset="0"/>
                <a:ea typeface="新細明體" pitchFamily="18" charset="-120"/>
              </a:defRPr>
            </a:lvl5pPr>
            <a:lvl6pPr marL="2514600" indent="-228600" eaLnBrk="0" fontAlgn="base" hangingPunct="0">
              <a:spcBef>
                <a:spcPct val="0"/>
              </a:spcBef>
              <a:spcAft>
                <a:spcPct val="0"/>
              </a:spcAft>
              <a:defRPr sz="2400">
                <a:solidFill>
                  <a:schemeClr val="tx1"/>
                </a:solidFill>
                <a:latin typeface="Times" pitchFamily="50" charset="0"/>
                <a:ea typeface="新細明體" pitchFamily="18" charset="-120"/>
              </a:defRPr>
            </a:lvl6pPr>
            <a:lvl7pPr marL="2971800" indent="-228600" eaLnBrk="0" fontAlgn="base" hangingPunct="0">
              <a:spcBef>
                <a:spcPct val="0"/>
              </a:spcBef>
              <a:spcAft>
                <a:spcPct val="0"/>
              </a:spcAft>
              <a:defRPr sz="2400">
                <a:solidFill>
                  <a:schemeClr val="tx1"/>
                </a:solidFill>
                <a:latin typeface="Times" pitchFamily="50" charset="0"/>
                <a:ea typeface="新細明體" pitchFamily="18" charset="-120"/>
              </a:defRPr>
            </a:lvl7pPr>
            <a:lvl8pPr marL="3429000" indent="-228600" eaLnBrk="0" fontAlgn="base" hangingPunct="0">
              <a:spcBef>
                <a:spcPct val="0"/>
              </a:spcBef>
              <a:spcAft>
                <a:spcPct val="0"/>
              </a:spcAft>
              <a:defRPr sz="2400">
                <a:solidFill>
                  <a:schemeClr val="tx1"/>
                </a:solidFill>
                <a:latin typeface="Times" pitchFamily="50" charset="0"/>
                <a:ea typeface="新細明體" pitchFamily="18" charset="-120"/>
              </a:defRPr>
            </a:lvl8pPr>
            <a:lvl9pPr marL="3886200" indent="-228600" eaLnBrk="0" fontAlgn="base" hangingPunct="0">
              <a:spcBef>
                <a:spcPct val="0"/>
              </a:spcBef>
              <a:spcAft>
                <a:spcPct val="0"/>
              </a:spcAft>
              <a:defRPr sz="2400">
                <a:solidFill>
                  <a:schemeClr val="tx1"/>
                </a:solidFill>
                <a:latin typeface="Times" pitchFamily="50" charset="0"/>
                <a:ea typeface="新細明體" pitchFamily="18" charset="-120"/>
              </a:defRPr>
            </a:lvl9pPr>
          </a:lstStyle>
          <a:p>
            <a:fld id="{804E67FE-E9F5-42E7-9BFB-4FDA082E5885}" type="slidenum">
              <a:rPr lang="en-US" altLang="zh-TW" sz="1200" smtClean="0">
                <a:latin typeface="Arial" charset="0"/>
              </a:rPr>
              <a:pPr/>
              <a:t>26</a:t>
            </a:fld>
            <a:endParaRPr lang="en-US" altLang="zh-TW" sz="1200" smtClean="0">
              <a:latin typeface="Arial" charset="0"/>
            </a:endParaRPr>
          </a:p>
        </p:txBody>
      </p:sp>
    </p:spTree>
    <p:extLst>
      <p:ext uri="{BB962C8B-B14F-4D97-AF65-F5344CB8AC3E}">
        <p14:creationId xmlns:p14="http://schemas.microsoft.com/office/powerpoint/2010/main" val="209302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投影片圖像版面配置區 1"/>
          <p:cNvSpPr>
            <a:spLocks noGrp="1" noRot="1" noChangeAspect="1" noTextEdit="1"/>
          </p:cNvSpPr>
          <p:nvPr>
            <p:ph type="sldImg"/>
          </p:nvPr>
        </p:nvSpPr>
        <p:spPr>
          <a:xfrm>
            <a:off x="381000" y="685800"/>
            <a:ext cx="6096000" cy="3429000"/>
          </a:xfrm>
          <a:ln/>
        </p:spPr>
      </p:sp>
      <p:sp>
        <p:nvSpPr>
          <p:cNvPr id="3072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latin typeface="Arial" charset="0"/>
            </a:endParaRPr>
          </a:p>
        </p:txBody>
      </p:sp>
      <p:sp>
        <p:nvSpPr>
          <p:cNvPr id="3072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50" charset="0"/>
                <a:ea typeface="新細明體" pitchFamily="18" charset="-120"/>
              </a:defRPr>
            </a:lvl1pPr>
            <a:lvl2pPr marL="742950" indent="-285750">
              <a:defRPr sz="2400">
                <a:solidFill>
                  <a:schemeClr val="tx1"/>
                </a:solidFill>
                <a:latin typeface="Times" pitchFamily="50" charset="0"/>
                <a:ea typeface="新細明體" pitchFamily="18" charset="-120"/>
              </a:defRPr>
            </a:lvl2pPr>
            <a:lvl3pPr marL="1143000" indent="-228600">
              <a:defRPr sz="2400">
                <a:solidFill>
                  <a:schemeClr val="tx1"/>
                </a:solidFill>
                <a:latin typeface="Times" pitchFamily="50" charset="0"/>
                <a:ea typeface="新細明體" pitchFamily="18" charset="-120"/>
              </a:defRPr>
            </a:lvl3pPr>
            <a:lvl4pPr marL="1600200" indent="-228600">
              <a:defRPr sz="2400">
                <a:solidFill>
                  <a:schemeClr val="tx1"/>
                </a:solidFill>
                <a:latin typeface="Times" pitchFamily="50" charset="0"/>
                <a:ea typeface="新細明體" pitchFamily="18" charset="-120"/>
              </a:defRPr>
            </a:lvl4pPr>
            <a:lvl5pPr marL="2057400" indent="-228600">
              <a:defRPr sz="2400">
                <a:solidFill>
                  <a:schemeClr val="tx1"/>
                </a:solidFill>
                <a:latin typeface="Times" pitchFamily="50" charset="0"/>
                <a:ea typeface="新細明體" pitchFamily="18" charset="-120"/>
              </a:defRPr>
            </a:lvl5pPr>
            <a:lvl6pPr marL="2514600" indent="-228600" eaLnBrk="0" fontAlgn="base" hangingPunct="0">
              <a:spcBef>
                <a:spcPct val="0"/>
              </a:spcBef>
              <a:spcAft>
                <a:spcPct val="0"/>
              </a:spcAft>
              <a:defRPr sz="2400">
                <a:solidFill>
                  <a:schemeClr val="tx1"/>
                </a:solidFill>
                <a:latin typeface="Times" pitchFamily="50" charset="0"/>
                <a:ea typeface="新細明體" pitchFamily="18" charset="-120"/>
              </a:defRPr>
            </a:lvl6pPr>
            <a:lvl7pPr marL="2971800" indent="-228600" eaLnBrk="0" fontAlgn="base" hangingPunct="0">
              <a:spcBef>
                <a:spcPct val="0"/>
              </a:spcBef>
              <a:spcAft>
                <a:spcPct val="0"/>
              </a:spcAft>
              <a:defRPr sz="2400">
                <a:solidFill>
                  <a:schemeClr val="tx1"/>
                </a:solidFill>
                <a:latin typeface="Times" pitchFamily="50" charset="0"/>
                <a:ea typeface="新細明體" pitchFamily="18" charset="-120"/>
              </a:defRPr>
            </a:lvl7pPr>
            <a:lvl8pPr marL="3429000" indent="-228600" eaLnBrk="0" fontAlgn="base" hangingPunct="0">
              <a:spcBef>
                <a:spcPct val="0"/>
              </a:spcBef>
              <a:spcAft>
                <a:spcPct val="0"/>
              </a:spcAft>
              <a:defRPr sz="2400">
                <a:solidFill>
                  <a:schemeClr val="tx1"/>
                </a:solidFill>
                <a:latin typeface="Times" pitchFamily="50" charset="0"/>
                <a:ea typeface="新細明體" pitchFamily="18" charset="-120"/>
              </a:defRPr>
            </a:lvl8pPr>
            <a:lvl9pPr marL="3886200" indent="-228600" eaLnBrk="0" fontAlgn="base" hangingPunct="0">
              <a:spcBef>
                <a:spcPct val="0"/>
              </a:spcBef>
              <a:spcAft>
                <a:spcPct val="0"/>
              </a:spcAft>
              <a:defRPr sz="2400">
                <a:solidFill>
                  <a:schemeClr val="tx1"/>
                </a:solidFill>
                <a:latin typeface="Times" pitchFamily="50" charset="0"/>
                <a:ea typeface="新細明體" pitchFamily="18" charset="-120"/>
              </a:defRPr>
            </a:lvl9pPr>
          </a:lstStyle>
          <a:p>
            <a:fld id="{BFAB8524-40A2-41C6-87CB-1B858A1AEDBD}" type="slidenum">
              <a:rPr lang="en-US" altLang="zh-TW" sz="1200" smtClean="0">
                <a:latin typeface="Arial" charset="0"/>
              </a:rPr>
              <a:pPr/>
              <a:t>34</a:t>
            </a:fld>
            <a:endParaRPr lang="en-US" altLang="zh-TW" sz="1200" smtClean="0">
              <a:latin typeface="Arial" charset="0"/>
            </a:endParaRPr>
          </a:p>
        </p:txBody>
      </p:sp>
    </p:spTree>
    <p:extLst>
      <p:ext uri="{BB962C8B-B14F-4D97-AF65-F5344CB8AC3E}">
        <p14:creationId xmlns:p14="http://schemas.microsoft.com/office/powerpoint/2010/main" val="2916750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https://www.codepile.net/pile/b5rmLb0Z</a:t>
            </a:r>
            <a:endParaRPr lang="zh-TW" altLang="en-US" dirty="0"/>
          </a:p>
        </p:txBody>
      </p:sp>
      <p:sp>
        <p:nvSpPr>
          <p:cNvPr id="4" name="日期版面配置區 3"/>
          <p:cNvSpPr>
            <a:spLocks noGrp="1"/>
          </p:cNvSpPr>
          <p:nvPr>
            <p:ph type="dt" idx="10"/>
          </p:nvPr>
        </p:nvSpPr>
        <p:spPr/>
        <p:txBody>
          <a:bodyPr/>
          <a:lstStyle/>
          <a:p>
            <a:pPr>
              <a:defRPr/>
            </a:pPr>
            <a:endParaRPr lang="zh-TW" altLang="en-US"/>
          </a:p>
        </p:txBody>
      </p:sp>
      <p:sp>
        <p:nvSpPr>
          <p:cNvPr id="5" name="投影片編號版面配置區 4"/>
          <p:cNvSpPr>
            <a:spLocks noGrp="1"/>
          </p:cNvSpPr>
          <p:nvPr>
            <p:ph type="sldNum" sz="quarter" idx="11"/>
          </p:nvPr>
        </p:nvSpPr>
        <p:spPr/>
        <p:txBody>
          <a:bodyPr/>
          <a:lstStyle/>
          <a:p>
            <a:pPr>
              <a:defRPr/>
            </a:pPr>
            <a:fld id="{DE25C4D4-ECC8-4902-ADDA-59A384C1F2D0}" type="slidenum">
              <a:rPr lang="zh-TW" altLang="en-US" smtClean="0"/>
              <a:pPr>
                <a:defRPr/>
              </a:pPr>
              <a:t>38</a:t>
            </a:fld>
            <a:endParaRPr lang="zh-TW" altLang="en-US"/>
          </a:p>
        </p:txBody>
      </p:sp>
    </p:spTree>
    <p:extLst>
      <p:ext uri="{BB962C8B-B14F-4D97-AF65-F5344CB8AC3E}">
        <p14:creationId xmlns:p14="http://schemas.microsoft.com/office/powerpoint/2010/main" val="1814975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投影片圖像版面配置區 1"/>
          <p:cNvSpPr>
            <a:spLocks noGrp="1" noRot="1" noChangeAspect="1" noTextEdit="1"/>
          </p:cNvSpPr>
          <p:nvPr>
            <p:ph type="sldImg"/>
          </p:nvPr>
        </p:nvSpPr>
        <p:spPr>
          <a:xfrm>
            <a:off x="381000" y="685800"/>
            <a:ext cx="6096000" cy="3429000"/>
          </a:xfrm>
          <a:ln/>
        </p:spPr>
      </p:sp>
      <p:sp>
        <p:nvSpPr>
          <p:cNvPr id="177155" name="備忘稿版面配置區 2"/>
          <p:cNvSpPr>
            <a:spLocks noGrp="1"/>
          </p:cNvSpPr>
          <p:nvPr>
            <p:ph type="body" idx="1"/>
          </p:nvPr>
        </p:nvSpPr>
        <p:spPr>
          <a:noFill/>
          <a:ln/>
        </p:spPr>
        <p:txBody>
          <a:bodyPr/>
          <a:lstStyle/>
          <a:p>
            <a:pPr eaLnBrk="1" hangingPunct="1"/>
            <a:endParaRPr lang="zh-TW" altLang="en-US" dirty="0" smtClean="0">
              <a:ea typeface="新細明體" charset="-120"/>
            </a:endParaRPr>
          </a:p>
        </p:txBody>
      </p:sp>
      <p:sp>
        <p:nvSpPr>
          <p:cNvPr id="177156" name="投影片編號版面配置區 3"/>
          <p:cNvSpPr>
            <a:spLocks noGrp="1"/>
          </p:cNvSpPr>
          <p:nvPr>
            <p:ph type="sldNum" sz="quarter" idx="5"/>
          </p:nvPr>
        </p:nvSpPr>
        <p:spPr>
          <a:noFill/>
        </p:spPr>
        <p:txBody>
          <a:bodyPr/>
          <a:lstStyle/>
          <a:p>
            <a:fld id="{98A51FD9-A7DA-491F-9D5C-502F7244E5F5}" type="slidenum">
              <a:rPr lang="en-US" altLang="zh-TW" smtClean="0">
                <a:ea typeface="新細明體" charset="-120"/>
              </a:rPr>
              <a:pPr/>
              <a:t>39</a:t>
            </a:fld>
            <a:endParaRPr lang="en-US" altLang="zh-TW" smtClean="0">
              <a:ea typeface="新細明體" charset="-120"/>
            </a:endParaRPr>
          </a:p>
        </p:txBody>
      </p:sp>
    </p:spTree>
    <p:extLst>
      <p:ext uri="{BB962C8B-B14F-4D97-AF65-F5344CB8AC3E}">
        <p14:creationId xmlns:p14="http://schemas.microsoft.com/office/powerpoint/2010/main" val="213408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775772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23987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defTabSz="947738">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CE126218-795D-4C61-A24E-373221EF061D}" type="slidenum">
              <a:rPr lang="en-US" altLang="zh-TW" smtClean="0"/>
              <a:pPr>
                <a:spcBef>
                  <a:spcPct val="0"/>
                </a:spcBef>
              </a:pPr>
              <a:t>63</a:t>
            </a:fld>
            <a:endParaRPr lang="en-US" altLang="zh-TW" smtClean="0"/>
          </a:p>
        </p:txBody>
      </p:sp>
      <p:sp>
        <p:nvSpPr>
          <p:cNvPr id="20483" name="Rectangle 2"/>
          <p:cNvSpPr>
            <a:spLocks noGrp="1" noRot="1" noChangeAspect="1" noChangeArrowheads="1" noTextEdit="1"/>
          </p:cNvSpPr>
          <p:nvPr>
            <p:ph type="sldImg"/>
          </p:nvPr>
        </p:nvSpPr>
        <p:spPr>
          <a:xfrm>
            <a:off x="381000" y="685800"/>
            <a:ext cx="6096000" cy="3429000"/>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en-US" dirty="0" smtClean="0"/>
          </a:p>
        </p:txBody>
      </p:sp>
    </p:spTree>
    <p:extLst>
      <p:ext uri="{BB962C8B-B14F-4D97-AF65-F5344CB8AC3E}">
        <p14:creationId xmlns:p14="http://schemas.microsoft.com/office/powerpoint/2010/main" val="2386923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defTabSz="947738">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E84A0E10-9D97-4B4A-B20E-CAA584ACC9C6}" type="slidenum">
              <a:rPr lang="en-US" altLang="zh-TW" smtClean="0"/>
              <a:pPr>
                <a:spcBef>
                  <a:spcPct val="0"/>
                </a:spcBef>
              </a:pPr>
              <a:t>64</a:t>
            </a:fld>
            <a:endParaRPr lang="en-US" altLang="zh-TW" smtClean="0"/>
          </a:p>
        </p:txBody>
      </p:sp>
      <p:sp>
        <p:nvSpPr>
          <p:cNvPr id="22531" name="Rectangle 2"/>
          <p:cNvSpPr>
            <a:spLocks noGrp="1" noRot="1" noChangeAspect="1" noChangeArrowheads="1" noTextEdit="1"/>
          </p:cNvSpPr>
          <p:nvPr>
            <p:ph type="sldImg"/>
          </p:nvPr>
        </p:nvSpPr>
        <p:spPr>
          <a:xfrm>
            <a:off x="381000" y="685800"/>
            <a:ext cx="6096000" cy="342900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en-US" dirty="0" smtClean="0"/>
          </a:p>
        </p:txBody>
      </p:sp>
    </p:spTree>
    <p:extLst>
      <p:ext uri="{BB962C8B-B14F-4D97-AF65-F5344CB8AC3E}">
        <p14:creationId xmlns:p14="http://schemas.microsoft.com/office/powerpoint/2010/main" val="2594692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defTabSz="947738">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35D9DE6D-4A56-4E26-B0B0-31DFC7834D2F}" type="slidenum">
              <a:rPr lang="en-US" altLang="zh-TW" smtClean="0"/>
              <a:pPr>
                <a:spcBef>
                  <a:spcPct val="0"/>
                </a:spcBef>
              </a:pPr>
              <a:t>65</a:t>
            </a:fld>
            <a:endParaRPr lang="en-US" altLang="zh-TW" smtClean="0"/>
          </a:p>
        </p:txBody>
      </p:sp>
      <p:sp>
        <p:nvSpPr>
          <p:cNvPr id="24579" name="Rectangle 2"/>
          <p:cNvSpPr>
            <a:spLocks noGrp="1" noRot="1" noChangeAspect="1" noChangeArrowheads="1" noTextEdit="1"/>
          </p:cNvSpPr>
          <p:nvPr>
            <p:ph type="sldImg"/>
          </p:nvPr>
        </p:nvSpPr>
        <p:spPr>
          <a:xfrm>
            <a:off x="381000" y="685800"/>
            <a:ext cx="6096000" cy="342900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en-US" dirty="0" smtClean="0"/>
          </a:p>
        </p:txBody>
      </p:sp>
    </p:spTree>
    <p:extLst>
      <p:ext uri="{BB962C8B-B14F-4D97-AF65-F5344CB8AC3E}">
        <p14:creationId xmlns:p14="http://schemas.microsoft.com/office/powerpoint/2010/main" val="3658138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defTabSz="947738">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FA68DCAC-5C92-4AE2-9441-BC30070FF7DE}" type="slidenum">
              <a:rPr lang="en-US" altLang="zh-TW" smtClean="0"/>
              <a:pPr>
                <a:spcBef>
                  <a:spcPct val="0"/>
                </a:spcBef>
              </a:pPr>
              <a:t>66</a:t>
            </a:fld>
            <a:endParaRPr lang="en-US" altLang="zh-TW" smtClean="0"/>
          </a:p>
        </p:txBody>
      </p:sp>
      <p:sp>
        <p:nvSpPr>
          <p:cNvPr id="27651" name="Rectangle 2"/>
          <p:cNvSpPr>
            <a:spLocks noGrp="1" noRot="1" noChangeAspect="1" noChangeArrowheads="1" noTextEdit="1"/>
          </p:cNvSpPr>
          <p:nvPr>
            <p:ph type="sldImg"/>
          </p:nvPr>
        </p:nvSpPr>
        <p:spPr>
          <a:xfrm>
            <a:off x="381000" y="685800"/>
            <a:ext cx="6096000" cy="3429000"/>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en-US" dirty="0" smtClean="0"/>
          </a:p>
        </p:txBody>
      </p:sp>
    </p:spTree>
    <p:extLst>
      <p:ext uri="{BB962C8B-B14F-4D97-AF65-F5344CB8AC3E}">
        <p14:creationId xmlns:p14="http://schemas.microsoft.com/office/powerpoint/2010/main" val="365782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defTabSz="947738">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8FA7B9F0-5B81-47FA-9CC1-070A6123B448}" type="slidenum">
              <a:rPr lang="en-US" altLang="zh-TW" smtClean="0"/>
              <a:pPr>
                <a:spcBef>
                  <a:spcPct val="0"/>
                </a:spcBef>
              </a:pPr>
              <a:t>67</a:t>
            </a:fld>
            <a:endParaRPr lang="en-US" altLang="zh-TW" smtClean="0"/>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en-US" dirty="0" smtClean="0"/>
          </a:p>
        </p:txBody>
      </p:sp>
    </p:spTree>
    <p:extLst>
      <p:ext uri="{BB962C8B-B14F-4D97-AF65-F5344CB8AC3E}">
        <p14:creationId xmlns:p14="http://schemas.microsoft.com/office/powerpoint/2010/main" val="2888024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7738">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defTabSz="947738">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defTabSz="947738">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defTabSz="947738"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3653C57C-84BF-4D06-9342-FD0700B06367}" type="slidenum">
              <a:rPr lang="en-US" altLang="zh-TW" smtClean="0"/>
              <a:pPr>
                <a:spcBef>
                  <a:spcPct val="0"/>
                </a:spcBef>
              </a:pPr>
              <a:t>68</a:t>
            </a:fld>
            <a:endParaRPr lang="en-US" altLang="zh-TW" smtClean="0"/>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en-US" dirty="0" smtClean="0"/>
          </a:p>
        </p:txBody>
      </p:sp>
    </p:spTree>
    <p:extLst>
      <p:ext uri="{BB962C8B-B14F-4D97-AF65-F5344CB8AC3E}">
        <p14:creationId xmlns:p14="http://schemas.microsoft.com/office/powerpoint/2010/main" val="3001521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smtClean="0"/>
              <a:t>https://apigee.com/about/blog/api-technology/microservices-amazon</a:t>
            </a:r>
            <a:endParaRPr lang="zh-TW" altLang="en-US" dirty="0"/>
          </a:p>
        </p:txBody>
      </p:sp>
    </p:spTree>
    <p:extLst>
      <p:ext uri="{BB962C8B-B14F-4D97-AF65-F5344CB8AC3E}">
        <p14:creationId xmlns:p14="http://schemas.microsoft.com/office/powerpoint/2010/main" val="325322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smtClean="0"/>
              <a:t>http://www.carnews.com/news/article/48254</a:t>
            </a:r>
            <a:endParaRPr lang="zh-TW" altLang="en-US" dirty="0"/>
          </a:p>
        </p:txBody>
      </p:sp>
    </p:spTree>
    <p:extLst>
      <p:ext uri="{BB962C8B-B14F-4D97-AF65-F5344CB8AC3E}">
        <p14:creationId xmlns:p14="http://schemas.microsoft.com/office/powerpoint/2010/main" val="2875186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smtClean="0"/>
              <a:t>https://commons.wikimedia.org/wiki/File:KLI_piqad_text_sample.GIF</a:t>
            </a:r>
            <a:endParaRPr lang="zh-TW" altLang="en-US" dirty="0"/>
          </a:p>
        </p:txBody>
      </p:sp>
    </p:spTree>
    <p:extLst>
      <p:ext uri="{BB962C8B-B14F-4D97-AF65-F5344CB8AC3E}">
        <p14:creationId xmlns:p14="http://schemas.microsoft.com/office/powerpoint/2010/main" val="424492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849688" y="9426575"/>
            <a:ext cx="2944812"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a:fld id="{25EDB77C-8F50-4B68-9082-7213619F20D0}" type="slidenum">
              <a:rPr lang="en-US" altLang="zh-TW" sz="1200"/>
              <a:pPr algn="r"/>
              <a:t>8</a:t>
            </a:fld>
            <a:endParaRPr lang="en-US" altLang="zh-TW" sz="1200"/>
          </a:p>
        </p:txBody>
      </p:sp>
      <p:sp>
        <p:nvSpPr>
          <p:cNvPr id="12291" name="Rectangle 2"/>
          <p:cNvSpPr>
            <a:spLocks noGrp="1" noRot="1" noChangeAspect="1" noChangeArrowheads="1" noTextEdit="1"/>
          </p:cNvSpPr>
          <p:nvPr>
            <p:ph type="sldImg"/>
          </p:nvPr>
        </p:nvSpPr>
        <p:spPr>
          <a:xfrm>
            <a:off x="381000" y="685800"/>
            <a:ext cx="6096000" cy="3429000"/>
          </a:xfrm>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zh-TW" dirty="0" smtClean="0"/>
          </a:p>
        </p:txBody>
      </p:sp>
    </p:spTree>
    <p:extLst>
      <p:ext uri="{BB962C8B-B14F-4D97-AF65-F5344CB8AC3E}">
        <p14:creationId xmlns:p14="http://schemas.microsoft.com/office/powerpoint/2010/main" val="299722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849688" y="9426575"/>
            <a:ext cx="2944812"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a:fld id="{25EDB77C-8F50-4B68-9082-7213619F20D0}" type="slidenum">
              <a:rPr lang="en-US" altLang="zh-TW" sz="1200"/>
              <a:pPr algn="r"/>
              <a:t>9</a:t>
            </a:fld>
            <a:endParaRPr lang="en-US" altLang="zh-TW" sz="1200"/>
          </a:p>
        </p:txBody>
      </p:sp>
      <p:sp>
        <p:nvSpPr>
          <p:cNvPr id="12291" name="Rectangle 2"/>
          <p:cNvSpPr>
            <a:spLocks noGrp="1" noRot="1" noChangeAspect="1" noChangeArrowheads="1" noTextEdit="1"/>
          </p:cNvSpPr>
          <p:nvPr>
            <p:ph type="sldImg"/>
          </p:nvPr>
        </p:nvSpPr>
        <p:spPr>
          <a:xfrm>
            <a:off x="381000" y="685800"/>
            <a:ext cx="6096000" cy="3429000"/>
          </a:xfrm>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9700" indent="0" eaLnBrk="1" hangingPunct="1">
              <a:buNone/>
            </a:pPr>
            <a:endParaRPr lang="zh-TW" altLang="zh-TW" dirty="0" smtClean="0"/>
          </a:p>
        </p:txBody>
      </p:sp>
    </p:spTree>
    <p:extLst>
      <p:ext uri="{BB962C8B-B14F-4D97-AF65-F5344CB8AC3E}">
        <p14:creationId xmlns:p14="http://schemas.microsoft.com/office/powerpoint/2010/main" val="3140786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smtClean="0"/>
              <a:t>https://zh.wikipedia.org/wiki/%E8%BD%AF%E4%BB%B6%E5%B7%A5%E7%A8%8B</a:t>
            </a:r>
            <a:endParaRPr lang="zh-TW" altLang="en-US" dirty="0"/>
          </a:p>
        </p:txBody>
      </p:sp>
    </p:spTree>
    <p:extLst>
      <p:ext uri="{BB962C8B-B14F-4D97-AF65-F5344CB8AC3E}">
        <p14:creationId xmlns:p14="http://schemas.microsoft.com/office/powerpoint/2010/main" val="387889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latin typeface="Dosis" panose="02010703020202060003" pitchFamily="2" charset="0"/>
                <a:ea typeface="微軟正黑體" panose="020B0604030504040204" pitchFamily="34" charset="-120"/>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pic>
        <p:nvPicPr>
          <p:cNvPr id="9" name="圖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9724" y="4549378"/>
            <a:ext cx="400043" cy="400043"/>
          </a:xfrm>
          <a:prstGeom prst="rect">
            <a:avLst/>
          </a:prstGeom>
        </p:spPr>
      </p:pic>
    </p:spTree>
    <p:extLst>
      <p:ext uri="{BB962C8B-B14F-4D97-AF65-F5344CB8AC3E}">
        <p14:creationId xmlns:p14="http://schemas.microsoft.com/office/powerpoint/2010/main" val="3399911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atin typeface="Dosis" panose="02010703020202060003" pitchFamily="2" charset="0"/>
                <a:ea typeface="微軟正黑體" panose="020B0604030504040204" pitchFamily="34" charset="-120"/>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528" name="Shape 528"/>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latin typeface="Dosis" panose="02010703020202060003" pitchFamily="2" charset="0"/>
                <a:ea typeface="微軟正黑體" panose="020B0604030504040204" pitchFamily="34" charset="-120"/>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0B87A1"/>
        </a:solidFill>
        <a:effectLst/>
      </p:bgPr>
    </p:bg>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latin typeface="Dosis" panose="02010703020202060003" pitchFamily="2" charset="0"/>
                <a:ea typeface="微軟正黑體" panose="020B0604030504040204" pitchFamily="34" charset="-120"/>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dirty="0"/>
          </a:p>
        </p:txBody>
      </p:sp>
      <p:sp>
        <p:nvSpPr>
          <p:cNvPr id="1046" name="Shape 1046"/>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Shape 1047"/>
          <p:cNvGrpSpPr/>
          <p:nvPr/>
        </p:nvGrpSpPr>
        <p:grpSpPr>
          <a:xfrm rot="10800000">
            <a:off x="8705367" y="28698"/>
            <a:ext cx="410132" cy="5086302"/>
            <a:chOff x="836200" y="238125"/>
            <a:chExt cx="422425" cy="5238750"/>
          </a:xfrm>
        </p:grpSpPr>
        <p:sp>
          <p:nvSpPr>
            <p:cNvPr id="1048" name="Shape 1048"/>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9" name="Shape 1049"/>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0" name="Shape 1050"/>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1" name="Shape 1051"/>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2" name="Shape 1052"/>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3" name="Shape 1053"/>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4" name="Shape 1054"/>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5" name="Shape 1055"/>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6" name="Shape 1056"/>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7" name="Shape 1057"/>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8" name="Shape 1058"/>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9" name="Shape 1059"/>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0" name="Shape 1060"/>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1" name="Shape 1061"/>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2" name="Shape 1062"/>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3" name="Shape 1063"/>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4" name="Shape 1064"/>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5" name="Shape 1065"/>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6" name="Shape 1066"/>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7" name="Shape 1067"/>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8" name="Shape 1068"/>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9" name="Shape 1069"/>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0" name="Shape 1070"/>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1" name="Shape 1071"/>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2" name="Shape 1072"/>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3" name="Shape 1073"/>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4" name="Shape 1074"/>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5" name="Shape 1075"/>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6" name="Shape 1076"/>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7" name="Shape 1077"/>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8" name="Shape 1078"/>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9" name="Shape 1079"/>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0" name="Shape 1080"/>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1" name="Shape 1081"/>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2" name="Shape 1082"/>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3" name="Shape 1083"/>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4" name="Shape 1084"/>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5" name="Shape 1085"/>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6" name="Shape 1086"/>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7" name="Shape 1087"/>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8" name="Shape 1088"/>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9" name="Shape 1089"/>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0" name="Shape 1090"/>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1" name="Shape 1091"/>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2" name="Shape 1092"/>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3" name="Shape 1093"/>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4" name="Shape 1094"/>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5" name="Shape 1095"/>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6" name="Shape 1096"/>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7" name="Shape 1097"/>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8" name="Shape 1098"/>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9" name="Shape 1099"/>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0" name="Shape 1100"/>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1" name="Shape 1101"/>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2" name="Shape 1102"/>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3" name="Shape 1103"/>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4" name="Shape 1104"/>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5" name="Shape 1105"/>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6" name="Shape 1106"/>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7" name="Shape 1107"/>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8" name="Shape 1108"/>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9" name="Shape 1109"/>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0" name="Shape 1110"/>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1" name="Shape 1111"/>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2" name="Shape 1112"/>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3" name="Shape 1113"/>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4" name="Shape 1114"/>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Shape 1115"/>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6" name="Shape 1116"/>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7" name="Shape 1117"/>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8" name="Shape 1118"/>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9" name="Shape 1119"/>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0" name="Shape 1120"/>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1" name="Shape 1121"/>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2" name="Shape 1122"/>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3" name="Shape 1123"/>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4" name="Shape 1124"/>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5" name="Shape 1125"/>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6" name="Shape 1126"/>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7" name="Shape 1127"/>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28" name="Shape 1128"/>
          <p:cNvGrpSpPr/>
          <p:nvPr/>
        </p:nvGrpSpPr>
        <p:grpSpPr>
          <a:xfrm rot="10800000">
            <a:off x="6659535" y="28698"/>
            <a:ext cx="2309844" cy="5086302"/>
            <a:chOff x="986700" y="238125"/>
            <a:chExt cx="2379075" cy="5238750"/>
          </a:xfrm>
        </p:grpSpPr>
        <p:sp>
          <p:nvSpPr>
            <p:cNvPr id="1129" name="Shape 1129"/>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0" name="Shape 1130"/>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1" name="Shape 1131"/>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2" name="Shape 1132"/>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3" name="Shape 1133"/>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4" name="Shape 1134"/>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5" name="Shape 1135"/>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6" name="Shape 1136"/>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7" name="Shape 1137"/>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8" name="Shape 1138"/>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9" name="Shape 1139"/>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0" name="Shape 1140"/>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1" name="Shape 1141"/>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2" name="Shape 1142"/>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3" name="Shape 1143"/>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4" name="Shape 1144"/>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5" name="Shape 1145"/>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6" name="Shape 1146"/>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7" name="Shape 1147"/>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8" name="Shape 1148"/>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9" name="Shape 1149"/>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0" name="Shape 1150"/>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1" name="Shape 1151"/>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2" name="Shape 1152"/>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3" name="Shape 1153"/>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4" name="Shape 1154"/>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5" name="Shape 1155"/>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6" name="Shape 1156"/>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7" name="Shape 1157"/>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8" name="Shape 1158"/>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9" name="Shape 1159"/>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0" name="Shape 1160"/>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1" name="Shape 1161"/>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2" name="Shape 1162"/>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3" name="Shape 1163"/>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4" name="Shape 1164"/>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5" name="Shape 1165"/>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6" name="Shape 1166"/>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7" name="Shape 1167"/>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8" name="Shape 1168"/>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9" name="Shape 1169"/>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0" name="Shape 1170"/>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1" name="Shape 1171"/>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2" name="Shape 1172"/>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3" name="Shape 1173"/>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4" name="Shape 1174"/>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6" name="Shape 1176"/>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7" name="Shape 1177"/>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8" name="Shape 1178"/>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9" name="Shape 1179"/>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0" name="Shape 1180"/>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1" name="Shape 1181"/>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2" name="Shape 1182"/>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3" name="Shape 1183"/>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4" name="Shape 1184"/>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5" name="Shape 1185"/>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6" name="Shape 1186"/>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7" name="Shape 1187"/>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8" name="Shape 1188"/>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9" name="Shape 1189"/>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0" name="Shape 1190"/>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1" name="Shape 1191"/>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2" name="Shape 1192"/>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3" name="Shape 1193"/>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4" name="Shape 1194"/>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5" name="Shape 1195"/>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6" name="Shape 1196"/>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7" name="Shape 1197"/>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8" name="Shape 1198"/>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9" name="Shape 1199"/>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0" name="Shape 1200"/>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1" name="Shape 1201"/>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2" name="Shape 1202"/>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3" name="Shape 1203"/>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4" name="Shape 1204"/>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5" name="Shape 1205"/>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6" name="Shape 1206"/>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7" name="Shape 1207"/>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8" name="Shape 1208"/>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9" name="Shape 1209"/>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0" name="Shape 1210"/>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1" name="Shape 1211"/>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2" name="Shape 1212"/>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3" name="Shape 1213"/>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4" name="Shape 1214"/>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5" name="Shape 1215"/>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6" name="Shape 1216"/>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7" name="Shape 1217"/>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8" name="Shape 1218"/>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9" name="Shape 1219"/>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0" name="Shape 1220"/>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1" name="Shape 1221"/>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2" name="Shape 1222"/>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3" name="Shape 1223"/>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4" name="Shape 1224"/>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5" name="Shape 1225"/>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6" name="Shape 1226"/>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7" name="Shape 1227"/>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8" name="Shape 1228"/>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9" name="Shape 1229"/>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0" name="Shape 1230"/>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1" name="Shape 1231"/>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2" name="Shape 1232"/>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3" name="Shape 1233"/>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4" name="Shape 1234"/>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5" name="Shape 1235"/>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6" name="Shape 1236"/>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7" name="Shape 1237"/>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8" name="Shape 1238"/>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9" name="Shape 1239"/>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0" name="Shape 1240"/>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1" name="Shape 1241"/>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Shape 1242"/>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3" name="Shape 1243"/>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4" name="Shape 1244"/>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5" name="Shape 1245"/>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6" name="Shape 1246"/>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7" name="Shape 1247"/>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48" name="Shape 1248"/>
          <p:cNvGrpSpPr/>
          <p:nvPr/>
        </p:nvGrpSpPr>
        <p:grpSpPr>
          <a:xfrm rot="10800000">
            <a:off x="6367294" y="28698"/>
            <a:ext cx="2017554" cy="5086302"/>
            <a:chOff x="1588750" y="238125"/>
            <a:chExt cx="2078025" cy="5238750"/>
          </a:xfrm>
        </p:grpSpPr>
        <p:sp>
          <p:nvSpPr>
            <p:cNvPr id="1249" name="Shape 1249"/>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0" name="Shape 1250"/>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1" name="Shape 1251"/>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2" name="Shape 1252"/>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3" name="Shape 1253"/>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4" name="Shape 1254"/>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5" name="Shape 1255"/>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6" name="Shape 1256"/>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7" name="Shape 1257"/>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8" name="Shape 1258"/>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9" name="Shape 1259"/>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0" name="Shape 1260"/>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1" name="Shape 1261"/>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2" name="Shape 1262"/>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Shape 1263"/>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4" name="Shape 1264"/>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5" name="Shape 1265"/>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6" name="Shape 1266"/>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7" name="Shape 1267"/>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8" name="Shape 1268"/>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9" name="Shape 1269"/>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0" name="Shape 1270"/>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1" name="Shape 1271"/>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2" name="Shape 1272"/>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3" name="Shape 1273"/>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4" name="Shape 1274"/>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5" name="Shape 1275"/>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6" name="Shape 1276"/>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7" name="Shape 1277"/>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8" name="Shape 1278"/>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9" name="Shape 1279"/>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0" name="Shape 1280"/>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1" name="Shape 1281"/>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2" name="Shape 1282"/>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3" name="Shape 1283"/>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4" name="Shape 1284"/>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5" name="Shape 1285"/>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6" name="Shape 1286"/>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7" name="Shape 1287"/>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8" name="Shape 1288"/>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9" name="Shape 1289"/>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0" name="Shape 1290"/>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1" name="Shape 1291"/>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Shape 1292"/>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3" name="Shape 1293"/>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4" name="Shape 1294"/>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5" name="Shape 1295"/>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6" name="Shape 1296"/>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7" name="Shape 1297"/>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8" name="Shape 1298"/>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9" name="Shape 1299"/>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0" name="Shape 1300"/>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1" name="Shape 1301"/>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2" name="Shape 1302"/>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Shape 1303"/>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4" name="Shape 1304"/>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5" name="Shape 1305"/>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6" name="Shape 1306"/>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7" name="Shape 1307"/>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8" name="Shape 1308"/>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9" name="Shape 1309"/>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0" name="Shape 1310"/>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1" name="Shape 1311"/>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2" name="Shape 1312"/>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3" name="Shape 1313"/>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4" name="Shape 1314"/>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5" name="Shape 1315"/>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6" name="Shape 1316"/>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7" name="Shape 1317"/>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8" name="Shape 1318"/>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9" name="Shape 1319"/>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0" name="Shape 1320"/>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1" name="Shape 1321"/>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2" name="Shape 1322"/>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3" name="Shape 1323"/>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4" name="Shape 1324"/>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5" name="Shape 1325"/>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6" name="Shape 1326"/>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7" name="Shape 1327"/>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8" name="Shape 1328"/>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9" name="Shape 1329"/>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0" name="Shape 1330"/>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1" name="Shape 1331"/>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2" name="Shape 1332"/>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Shape 1333"/>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Shape 1334"/>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5" name="Shape 1335"/>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6" name="Shape 1336"/>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7" name="Shape 1337"/>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8" name="Shape 1338"/>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9" name="Shape 1339"/>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0" name="Shape 1340"/>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1" name="Shape 1341"/>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2" name="Shape 1342"/>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3" name="Shape 1343"/>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4" name="Shape 1344"/>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5" name="Shape 1345"/>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6" name="Shape 1346"/>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7" name="Shape 1347"/>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8" name="Shape 1348"/>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9" name="Shape 1349"/>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0" name="Shape 1350"/>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1" name="Shape 1351"/>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2" name="Shape 1352"/>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3" name="Shape 1353"/>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4" name="Shape 1354"/>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5" name="Shape 1355"/>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6" name="Shape 1356"/>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7" name="Shape 1357"/>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8" name="Shape 1358"/>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9" name="Shape 1359"/>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0" name="Shape 1360"/>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Shape 1361"/>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2" name="Shape 1362"/>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3" name="Shape 1363"/>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4" name="Shape 1364"/>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5" name="Shape 1365"/>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6" name="Shape 1366"/>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7" name="Shape 1367"/>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Shape 1368"/>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Shape 1369"/>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Shape 1370"/>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1" name="Shape 1371"/>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Shape 1372"/>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3" name="Shape 1373"/>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4" name="Shape 1374"/>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5" name="Shape 1375"/>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6" name="Shape 1376"/>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7" name="Shape 1377"/>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8" name="Shape 1378"/>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9" name="Shape 1379"/>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0" name="Shape 1380"/>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1" name="Shape 1381"/>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2" name="Shape 1382"/>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3" name="Shape 1383"/>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4" name="Shape 1384"/>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5" name="Shape 1385"/>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6" name="Shape 1386"/>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7" name="Shape 1387"/>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8" name="Shape 1388"/>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9" name="Shape 1389"/>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0" name="Shape 1390"/>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1" name="Shape 1391"/>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2" name="Shape 1392"/>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3" name="Shape 1393"/>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4" name="Shape 1394"/>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5" name="Shape 1395"/>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6" name="Shape 1396"/>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7" name="Shape 1397"/>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8" name="Shape 1398"/>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9" name="Shape 1399"/>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0" name="Shape 1400"/>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1" name="Shape 1401"/>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2" name="Shape 1402"/>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3" name="Shape 1403"/>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4" name="Shape 1404"/>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5" name="Shape 1405"/>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6" name="Shape 1406"/>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7" name="Shape 1407"/>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8" name="Shape 1408"/>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9" name="Shape 1409"/>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0" name="Shape 1410"/>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1" name="Shape 1411"/>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2" name="Shape 1412"/>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3" name="Shape 1413"/>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4" name="Shape 1414"/>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5" name="Shape 1415"/>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6" name="Shape 1416"/>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7" name="Shape 1417"/>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8" name="Shape 1418"/>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9" name="Shape 1419"/>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0" name="Shape 1420"/>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1" name="Shape 1421"/>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2" name="Shape 1422"/>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3" name="Shape 1423"/>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4" name="Shape 1424"/>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5" name="Shape 1425"/>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6" name="Shape 1426"/>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7" name="Shape 1427"/>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8" name="Shape 1428"/>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9" name="Shape 1429"/>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0" name="Shape 1430"/>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1" name="Shape 1431"/>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2" name="Shape 1432"/>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3" name="Shape 1433"/>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4" name="Shape 1434"/>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5" name="Shape 1435"/>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6" name="Shape 1436"/>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Shape 1437"/>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Shape 1438"/>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9" name="Shape 1439"/>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0" name="Shape 1440"/>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1" name="Shape 1441"/>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2" name="Shape 1442"/>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3" name="Shape 1443"/>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4" name="Shape 1444"/>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5" name="Shape 1445"/>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6" name="Shape 1446"/>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7" name="Shape 1447"/>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8" name="Shape 1448"/>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9" name="Shape 1449"/>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0" name="Shape 1450"/>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1" name="Shape 1451"/>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2" name="Shape 1452"/>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3" name="Shape 1453"/>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4" name="Shape 1454"/>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5" name="Shape 1455"/>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6" name="Shape 1456"/>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7" name="Shape 1457"/>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58" name="Shape 1458"/>
          <p:cNvGrpSpPr/>
          <p:nvPr/>
        </p:nvGrpSpPr>
        <p:grpSpPr>
          <a:xfrm rot="10800000">
            <a:off x="6367294" y="28698"/>
            <a:ext cx="2309820" cy="5086302"/>
            <a:chOff x="1287725" y="238125"/>
            <a:chExt cx="2379050" cy="5238750"/>
          </a:xfrm>
        </p:grpSpPr>
        <p:sp>
          <p:nvSpPr>
            <p:cNvPr id="1459" name="Shape 1459"/>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0" name="Shape 1460"/>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1" name="Shape 1461"/>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2" name="Shape 1462"/>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3" name="Shape 1463"/>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4" name="Shape 1464"/>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5" name="Shape 1465"/>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6" name="Shape 1466"/>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7" name="Shape 1467"/>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8" name="Shape 1468"/>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9" name="Shape 1469"/>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0" name="Shape 1470"/>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1" name="Shape 1471"/>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2" name="Shape 1472"/>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3" name="Shape 1473"/>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4" name="Shape 1474"/>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5" name="Shape 1475"/>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6" name="Shape 1476"/>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7" name="Shape 1477"/>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8" name="Shape 1478"/>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9" name="Shape 1479"/>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0" name="Shape 1480"/>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1" name="Shape 1481"/>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2" name="Shape 1482"/>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3" name="Shape 1483"/>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4" name="Shape 1484"/>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5" name="Shape 1485"/>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6" name="Shape 1486"/>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7" name="Shape 1487"/>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8" name="Shape 1488"/>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9" name="Shape 1489"/>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0" name="Shape 1490"/>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1" name="Shape 1491"/>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2" name="Shape 1492"/>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3" name="Shape 1493"/>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4" name="Shape 1494"/>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5" name="Shape 1495"/>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6" name="Shape 1496"/>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7" name="Shape 1497"/>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8" name="Shape 1498"/>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9" name="Shape 1499"/>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0" name="Shape 1500"/>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1" name="Shape 1501"/>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2" name="Shape 1502"/>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3" name="Shape 1503"/>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4" name="Shape 1504"/>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5" name="Shape 1505"/>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6" name="Shape 1506"/>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7" name="Shape 1507"/>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8" name="Shape 1508"/>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9" name="Shape 1509"/>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0" name="Shape 1510"/>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1" name="Shape 1511"/>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2" name="Shape 1512"/>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3" name="Shape 1513"/>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4" name="Shape 1514"/>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5" name="Shape 1515"/>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6" name="Shape 1516"/>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7" name="Shape 1517"/>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Shape 1518"/>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9" name="Shape 1519"/>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0" name="Shape 1520"/>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Shape 1521"/>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2" name="Shape 1522"/>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3" name="Shape 1523"/>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4" name="Shape 1524"/>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5" name="Shape 1525"/>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6" name="Shape 1526"/>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7" name="Shape 1527"/>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8" name="Shape 1528"/>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9" name="Shape 1529"/>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0" name="Shape 1530"/>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1" name="Shape 1531"/>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2" name="Shape 1532"/>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3" name="Shape 1533"/>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4" name="Shape 1534"/>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5" name="Shape 1535"/>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6" name="Shape 1536"/>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7" name="Shape 1537"/>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8" name="Shape 1538"/>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9" name="Shape 1539"/>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0" name="Shape 1540"/>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1" name="Shape 1541"/>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2" name="Shape 1542"/>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3" name="Shape 1543"/>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4" name="Shape 1544"/>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5" name="Shape 1545"/>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6" name="Shape 1546"/>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7" name="Shape 1547"/>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8" name="Shape 1548"/>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9" name="Shape 1549"/>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0" name="Shape 1550"/>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1" name="Shape 1551"/>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2" name="Shape 1552"/>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3" name="Shape 1553"/>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4" name="Shape 1554"/>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5" name="Shape 1555"/>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6" name="Shape 1556"/>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7" name="Shape 1557"/>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8" name="Shape 1558"/>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9" name="Shape 1559"/>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0" name="Shape 1560"/>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1" name="Shape 1561"/>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62" name="Shape 156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rgbClr val="FFFFFF"/>
                </a:solidFill>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atin typeface="Dosis Light" panose="02020500000000000000" charset="0"/>
                <a:ea typeface="微軟正黑體" panose="020B0604030504040204" pitchFamily="34" charset="-120"/>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1565" name="Shape 1565"/>
          <p:cNvSpPr txBox="1">
            <a:spLocks noGrp="1"/>
          </p:cNvSpPr>
          <p:nvPr>
            <p:ph type="body" idx="1" hasCustomPrompt="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atin typeface="Dosis Light" panose="02020500000000000000" charset="0"/>
                <a:ea typeface="微軟正黑體" panose="020B0604030504040204" pitchFamily="34" charset="-120"/>
              </a:defRPr>
            </a:lvl1pPr>
            <a:lvl2pPr marL="914400" lvl="1" indent="-381000">
              <a:spcBef>
                <a:spcPts val="0"/>
              </a:spcBef>
              <a:spcAft>
                <a:spcPts val="0"/>
              </a:spcAft>
              <a:buSzPts val="2400"/>
              <a:buChar char="▫"/>
              <a:defRPr sz="2000" baseline="0">
                <a:latin typeface="Dosis Light" panose="02020500000000000000" charset="0"/>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r>
              <a:rPr lang="en-US" altLang="zh-TW" dirty="0" smtClean="0"/>
              <a:t>First Line</a:t>
            </a:r>
            <a:r>
              <a:rPr lang="zh-TW" altLang="en-US" dirty="0" smtClean="0"/>
              <a:t> 第一行</a:t>
            </a:r>
            <a:endParaRPr lang="en-US" dirty="0" smtClean="0"/>
          </a:p>
          <a:p>
            <a:pPr lvl="1"/>
            <a:r>
              <a:rPr lang="en-US" dirty="0" smtClean="0"/>
              <a:t>Second Line </a:t>
            </a:r>
            <a:r>
              <a:rPr lang="zh-TW" altLang="en-US" dirty="0" smtClean="0"/>
              <a:t>第二行</a:t>
            </a:r>
            <a:endParaRPr dirty="0"/>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40" name="Shape 18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atin typeface="Dosis" panose="02010703020202060003" pitchFamily="2" charset="0"/>
                <a:ea typeface="微軟正黑體" panose="020B0604030504040204" pitchFamily="34" charset="-120"/>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1843" name="Shape 1843"/>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atin typeface="Dosis Light" panose="02020500000000000000" charset="0"/>
                <a:ea typeface="微軟正黑體" panose="020B0604030504040204" pitchFamily="34" charset="-120"/>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dirty="0"/>
          </a:p>
        </p:txBody>
      </p:sp>
      <p:sp>
        <p:nvSpPr>
          <p:cNvPr id="1844" name="Shape 1844"/>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atin typeface="Dosis Light" panose="02020500000000000000" charset="0"/>
                <a:ea typeface="微軟正黑體" panose="020B0604030504040204" pitchFamily="34" charset="-120"/>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rgbClr val="003B55"/>
        </a:solidFill>
        <a:effectLst/>
      </p:bgPr>
    </p:bg>
    <p:spTree>
      <p:nvGrpSpPr>
        <p:cNvPr id="1" name="Shape 3230"/>
        <p:cNvGrpSpPr/>
        <p:nvPr/>
      </p:nvGrpSpPr>
      <p:grpSpPr>
        <a:xfrm>
          <a:off x="0" y="0"/>
          <a:ext cx="0" cy="0"/>
          <a:chOff x="0" y="0"/>
          <a:chExt cx="0" cy="0"/>
        </a:xfrm>
      </p:grpSpPr>
      <p:grpSp>
        <p:nvGrpSpPr>
          <p:cNvPr id="3231" name="Shape 3231"/>
          <p:cNvGrpSpPr/>
          <p:nvPr/>
        </p:nvGrpSpPr>
        <p:grpSpPr>
          <a:xfrm rot="10800000">
            <a:off x="8851487" y="28707"/>
            <a:ext cx="264012" cy="5086302"/>
            <a:chOff x="5307800" y="238125"/>
            <a:chExt cx="271925" cy="5238750"/>
          </a:xfrm>
        </p:grpSpPr>
        <p:sp>
          <p:nvSpPr>
            <p:cNvPr id="3232" name="Shape 3232"/>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3" name="Shape 3233"/>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4" name="Shape 3234"/>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5" name="Shape 3235"/>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6" name="Shape 3236"/>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7" name="Shape 3237"/>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8" name="Shape 3238"/>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9" name="Shape 3239"/>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0" name="Shape 3240"/>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1" name="Shape 3241"/>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2" name="Shape 3242"/>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3" name="Shape 3243"/>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4" name="Shape 3244"/>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5" name="Shape 3245"/>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6" name="Shape 3246"/>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7" name="Shape 3247"/>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8" name="Shape 3248"/>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9" name="Shape 3249"/>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0" name="Shape 3250"/>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1" name="Shape 3251"/>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2" name="Shape 3252"/>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3" name="Shape 3253"/>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4" name="Shape 3254"/>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5" name="Shape 3255"/>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6" name="Shape 3256"/>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7" name="Shape 3257"/>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8" name="Shape 3258"/>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9" name="Shape 3259"/>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0" name="Shape 3260"/>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1" name="Shape 3261"/>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2" name="Shape 3262"/>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3" name="Shape 3263"/>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4" name="Shape 3264"/>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5" name="Shape 3265"/>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6" name="Shape 3266"/>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7" name="Shape 3267"/>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8" name="Shape 3268"/>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9" name="Shape 3269"/>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0" name="Shape 3270"/>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1" name="Shape 3271"/>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2" name="Shape 3272"/>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3" name="Shape 3273"/>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4" name="Shape 3274"/>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5" name="Shape 3275"/>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6" name="Shape 3276"/>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7" name="Shape 3277"/>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8" name="Shape 3278"/>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9" name="Shape 3279"/>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0" name="Shape 3280"/>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1" name="Shape 3281"/>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2" name="Shape 3282"/>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3" name="Shape 3283"/>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4" name="Shape 3284"/>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5" name="Shape 3285"/>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6" name="Shape 3286"/>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7" name="Shape 3287"/>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8" name="Shape 3288"/>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289" name="Shape 3289"/>
          <p:cNvGrpSpPr/>
          <p:nvPr/>
        </p:nvGrpSpPr>
        <p:grpSpPr>
          <a:xfrm rot="10800000">
            <a:off x="7828571" y="28707"/>
            <a:ext cx="1140783" cy="5086302"/>
            <a:chOff x="5458325" y="238125"/>
            <a:chExt cx="1174975" cy="5238750"/>
          </a:xfrm>
        </p:grpSpPr>
        <p:sp>
          <p:nvSpPr>
            <p:cNvPr id="3290" name="Shape 3290"/>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1" name="Shape 3291"/>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2" name="Shape 3292"/>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3" name="Shape 3293"/>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4" name="Shape 3294"/>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5" name="Shape 3295"/>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6" name="Shape 3296"/>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7" name="Shape 3297"/>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8" name="Shape 3298"/>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9" name="Shape 3299"/>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0" name="Shape 3300"/>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1" name="Shape 3301"/>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2" name="Shape 3302"/>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3" name="Shape 3303"/>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4" name="Shape 3304"/>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5" name="Shape 3305"/>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6" name="Shape 3306"/>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7" name="Shape 3307"/>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8" name="Shape 3308"/>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9" name="Shape 3309"/>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0" name="Shape 3310"/>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1" name="Shape 3311"/>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2" name="Shape 3312"/>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3" name="Shape 3313"/>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4" name="Shape 3314"/>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5" name="Shape 3315"/>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6" name="Shape 3316"/>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7" name="Shape 3317"/>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8" name="Shape 3318"/>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9" name="Shape 3319"/>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0" name="Shape 3320"/>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1" name="Shape 3321"/>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2" name="Shape 3322"/>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3" name="Shape 3323"/>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4" name="Shape 3324"/>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5" name="Shape 3325"/>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6" name="Shape 3326"/>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7" name="Shape 3327"/>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8" name="Shape 3328"/>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9" name="Shape 3329"/>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0" name="Shape 3330"/>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1" name="Shape 3331"/>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2" name="Shape 3332"/>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3" name="Shape 3333"/>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4" name="Shape 3334"/>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5" name="Shape 3335"/>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6" name="Shape 3336"/>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7" name="Shape 3337"/>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8" name="Shape 3338"/>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9" name="Shape 3339"/>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0" name="Shape 3340"/>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1" name="Shape 3341"/>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2" name="Shape 3342"/>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3" name="Shape 3343"/>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4" name="Shape 3344"/>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5" name="Shape 3345"/>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6" name="Shape 3346"/>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7" name="Shape 3347"/>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8" name="Shape 3348"/>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9" name="Shape 3349"/>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0" name="Shape 3350"/>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1" name="Shape 3351"/>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352" name="Shape 3352"/>
          <p:cNvGrpSpPr/>
          <p:nvPr/>
        </p:nvGrpSpPr>
        <p:grpSpPr>
          <a:xfrm rot="10800000">
            <a:off x="7682451" y="28707"/>
            <a:ext cx="994639" cy="4940182"/>
            <a:chOff x="5759350" y="388625"/>
            <a:chExt cx="1024450" cy="5088250"/>
          </a:xfrm>
        </p:grpSpPr>
        <p:sp>
          <p:nvSpPr>
            <p:cNvPr id="3353" name="Shape 3353"/>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4" name="Shape 3354"/>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5" name="Shape 3355"/>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6" name="Shape 3356"/>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7" name="Shape 3357"/>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8" name="Shape 3358"/>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9" name="Shape 3359"/>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0" name="Shape 3360"/>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1" name="Shape 3361"/>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2" name="Shape 3362"/>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3" name="Shape 3363"/>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4" name="Shape 3364"/>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5" name="Shape 3365"/>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6" name="Shape 3366"/>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7" name="Shape 3367"/>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8" name="Shape 3368"/>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9" name="Shape 3369"/>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0" name="Shape 3370"/>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1" name="Shape 3371"/>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2" name="Shape 3372"/>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3" name="Shape 3373"/>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4" name="Shape 3374"/>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5" name="Shape 3375"/>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6" name="Shape 3376"/>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7" name="Shape 3377"/>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8" name="Shape 3378"/>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9" name="Shape 3379"/>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0" name="Shape 3380"/>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1" name="Shape 3381"/>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2" name="Shape 3382"/>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3" name="Shape 3383"/>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4" name="Shape 3384"/>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5" name="Shape 3385"/>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6" name="Shape 3386"/>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7" name="Shape 3387"/>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8" name="Shape 3388"/>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9" name="Shape 3389"/>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0" name="Shape 3390"/>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1" name="Shape 3391"/>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2" name="Shape 3392"/>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3" name="Shape 3393"/>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4" name="Shape 3394"/>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5" name="Shape 3395"/>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6" name="Shape 3396"/>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7" name="Shape 3397"/>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8" name="Shape 3398"/>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9" name="Shape 3399"/>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0" name="Shape 3400"/>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1" name="Shape 3401"/>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2" name="Shape 3402"/>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3" name="Shape 3403"/>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4" name="Shape 3404"/>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5" name="Shape 3405"/>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6" name="Shape 3406"/>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7" name="Shape 3407"/>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8" name="Shape 3408"/>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9" name="Shape 3409"/>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0" name="Shape 3410"/>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1" name="Shape 3411"/>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2" name="Shape 3412"/>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3" name="Shape 3413"/>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4" name="Shape 3414"/>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5" name="Shape 3415"/>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6" name="Shape 3416"/>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7" name="Shape 3417"/>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8" name="Shape 3418"/>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9" name="Shape 3419"/>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0" name="Shape 3420"/>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1" name="Shape 3421"/>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2" name="Shape 3422"/>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3" name="Shape 3423"/>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4" name="Shape 3424"/>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5" name="Shape 3425"/>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6" name="Shape 3426"/>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7" name="Shape 3427"/>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8" name="Shape 3428"/>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9" name="Shape 3429"/>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0" name="Shape 3430"/>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1" name="Shape 3431"/>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2" name="Shape 3432"/>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3" name="Shape 3433"/>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4" name="Shape 3434"/>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5" name="Shape 3435"/>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6" name="Shape 3436"/>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7" name="Shape 3437"/>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8" name="Shape 3438"/>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9" name="Shape 3439"/>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0" name="Shape 3440"/>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1" name="Shape 3441"/>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2" name="Shape 3442"/>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3" name="Shape 3443"/>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4" name="Shape 3444"/>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5" name="Shape 3445"/>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6" name="Shape 3446"/>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7" name="Shape 3447"/>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8" name="Shape 3448"/>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9" name="Shape 3449"/>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0" name="Shape 3450"/>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1" name="Shape 3451"/>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2" name="Shape 3452"/>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3" name="Shape 3453"/>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454" name="Shape 3454"/>
          <p:cNvGrpSpPr/>
          <p:nvPr/>
        </p:nvGrpSpPr>
        <p:grpSpPr>
          <a:xfrm rot="10800000">
            <a:off x="7682451" y="28707"/>
            <a:ext cx="1140783" cy="5086302"/>
            <a:chOff x="5608825" y="238125"/>
            <a:chExt cx="1174975" cy="5238750"/>
          </a:xfrm>
        </p:grpSpPr>
        <p:sp>
          <p:nvSpPr>
            <p:cNvPr id="3455" name="Shape 3455"/>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6" name="Shape 3456"/>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7" name="Shape 3457"/>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8" name="Shape 3458"/>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9" name="Shape 3459"/>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0" name="Shape 3460"/>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1" name="Shape 3461"/>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2" name="Shape 3462"/>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3" name="Shape 3463"/>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4" name="Shape 3464"/>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5" name="Shape 3465"/>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6" name="Shape 3466"/>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7" name="Shape 3467"/>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8" name="Shape 3468"/>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9" name="Shape 3469"/>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0" name="Shape 3470"/>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1" name="Shape 3471"/>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2" name="Shape 3472"/>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3" name="Shape 3473"/>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4" name="Shape 3474"/>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5" name="Shape 3475"/>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6" name="Shape 3476"/>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7" name="Shape 3477"/>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8" name="Shape 3478"/>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9" name="Shape 3479"/>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0" name="Shape 3480"/>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1" name="Shape 3481"/>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2" name="Shape 3482"/>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3" name="Shape 3483"/>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4" name="Shape 3484"/>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5" name="Shape 3485"/>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6" name="Shape 3486"/>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7" name="Shape 3487"/>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8" name="Shape 3488"/>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9" name="Shape 3489"/>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0" name="Shape 3490"/>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1" name="Shape 3491"/>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2" name="Shape 3492"/>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3" name="Shape 3493"/>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4" name="Shape 3494"/>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5" name="Shape 3495"/>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6" name="Shape 3496"/>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7" name="Shape 3497"/>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8" name="Shape 3498"/>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9" name="Shape 3499"/>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0" name="Shape 3500"/>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1" name="Shape 3501"/>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2" name="Shape 3502"/>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3" name="Shape 3503"/>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4" name="Shape 3504"/>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05" name="Shape 350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rgbClr val="80BFB7"/>
                </a:solidFill>
              </a:defRPr>
            </a:lvl1pPr>
            <a:lvl2pPr lvl="1">
              <a:spcBef>
                <a:spcPts val="0"/>
              </a:spcBef>
              <a:buNone/>
              <a:defRPr>
                <a:solidFill>
                  <a:srgbClr val="80BFB7"/>
                </a:solidFill>
              </a:defRPr>
            </a:lvl2pPr>
            <a:lvl3pPr lvl="2">
              <a:spcBef>
                <a:spcPts val="0"/>
              </a:spcBef>
              <a:buNone/>
              <a:defRPr>
                <a:solidFill>
                  <a:srgbClr val="80BFB7"/>
                </a:solidFill>
              </a:defRPr>
            </a:lvl3pPr>
            <a:lvl4pPr lvl="3">
              <a:spcBef>
                <a:spcPts val="0"/>
              </a:spcBef>
              <a:buNone/>
              <a:defRPr>
                <a:solidFill>
                  <a:srgbClr val="80BFB7"/>
                </a:solidFill>
              </a:defRPr>
            </a:lvl4pPr>
            <a:lvl5pPr lvl="4">
              <a:spcBef>
                <a:spcPts val="0"/>
              </a:spcBef>
              <a:buNone/>
              <a:defRPr>
                <a:solidFill>
                  <a:srgbClr val="80BFB7"/>
                </a:solidFill>
              </a:defRPr>
            </a:lvl5pPr>
            <a:lvl6pPr lvl="5">
              <a:spcBef>
                <a:spcPts val="0"/>
              </a:spcBef>
              <a:buNone/>
              <a:defRPr>
                <a:solidFill>
                  <a:srgbClr val="80BFB7"/>
                </a:solidFill>
              </a:defRPr>
            </a:lvl6pPr>
            <a:lvl7pPr lvl="6">
              <a:spcBef>
                <a:spcPts val="0"/>
              </a:spcBef>
              <a:buNone/>
              <a:defRPr>
                <a:solidFill>
                  <a:srgbClr val="80BFB7"/>
                </a:solidFill>
              </a:defRPr>
            </a:lvl7pPr>
            <a:lvl8pPr lvl="7">
              <a:spcBef>
                <a:spcPts val="0"/>
              </a:spcBef>
              <a:buNone/>
              <a:defRPr>
                <a:solidFill>
                  <a:srgbClr val="80BFB7"/>
                </a:solidFill>
              </a:defRPr>
            </a:lvl8pPr>
            <a:lvl9pPr lvl="8">
              <a:spcBef>
                <a:spcPts val="0"/>
              </a:spcBef>
              <a:buNone/>
              <a:defRPr>
                <a:solidFill>
                  <a:srgbClr val="80BFB7"/>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lvl1pPr>
              <a:defRPr b="1"/>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TW" altLang="en-US" smtClean="0"/>
              <a:t>按一下以編輯母片副標題樣式</a:t>
            </a:r>
            <a:endParaRPr lang="zh-TW" altLang="en-US"/>
          </a:p>
        </p:txBody>
      </p:sp>
      <p:sp>
        <p:nvSpPr>
          <p:cNvPr id="4" name="日期版面配置區 3"/>
          <p:cNvSpPr>
            <a:spLocks noGrp="1"/>
          </p:cNvSpPr>
          <p:nvPr>
            <p:ph type="dt" idx="10"/>
          </p:nvPr>
        </p:nvSpPr>
        <p:spPr>
          <a:xfrm>
            <a:off x="76201" y="4743450"/>
            <a:ext cx="1903413" cy="341710"/>
          </a:xfrm>
          <a:prstGeom prst="rect">
            <a:avLst/>
          </a:prstGeom>
        </p:spPr>
        <p:txBody>
          <a:bodyPr/>
          <a:lstStyle>
            <a:lvl1pPr>
              <a:defRPr/>
            </a:lvl1pPr>
          </a:lstStyle>
          <a:p>
            <a:pPr>
              <a:defRPr/>
            </a:pPr>
            <a:endParaRPr lang="en-GB" altLang="zh-TW"/>
          </a:p>
        </p:txBody>
      </p:sp>
    </p:spTree>
    <p:extLst>
      <p:ext uri="{BB962C8B-B14F-4D97-AF65-F5344CB8AC3E}">
        <p14:creationId xmlns:p14="http://schemas.microsoft.com/office/powerpoint/2010/main" val="279888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11"/>
          <p:cNvSpPr>
            <a:spLocks noGrp="1"/>
          </p:cNvSpPr>
          <p:nvPr>
            <p:ph type="sldNum" sz="quarter" idx="10"/>
          </p:nvPr>
        </p:nvSpPr>
        <p:spPr>
          <a:ln/>
        </p:spPr>
        <p:txBody>
          <a:bodyPr/>
          <a:lstStyle>
            <a:lvl1pPr>
              <a:defRPr/>
            </a:lvl1pPr>
          </a:lstStyle>
          <a:p>
            <a:fld id="{B262B843-26BC-48DD-8C34-D511D218C59E}" type="slidenum">
              <a:rPr lang="zh-TW" altLang="en-US" smtClean="0"/>
              <a:pPr/>
              <a:t>‹#›</a:t>
            </a:fld>
            <a:endParaRPr lang="zh-TW" altLang="en-US"/>
          </a:p>
        </p:txBody>
      </p:sp>
    </p:spTree>
    <p:extLst>
      <p:ext uri="{BB962C8B-B14F-4D97-AF65-F5344CB8AC3E}">
        <p14:creationId xmlns:p14="http://schemas.microsoft.com/office/powerpoint/2010/main" val="1464665401"/>
      </p:ext>
    </p:extLst>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spcBef>
                <a:spcPts val="0"/>
              </a:spcBef>
              <a:buNone/>
              <a:defRPr sz="1200">
                <a:solidFill>
                  <a:srgbClr val="0B87A1"/>
                </a:solidFill>
                <a:latin typeface="Dosis Light"/>
                <a:ea typeface="Dosis Light"/>
                <a:cs typeface="Dosis Light"/>
                <a:sym typeface="Dosis Light"/>
              </a:defRPr>
            </a:lvl1pPr>
            <a:lvl2pPr lvl="1">
              <a:spcBef>
                <a:spcPts val="0"/>
              </a:spcBef>
              <a:buNone/>
              <a:defRPr sz="1200">
                <a:solidFill>
                  <a:srgbClr val="0B87A1"/>
                </a:solidFill>
                <a:latin typeface="Dosis Light"/>
                <a:ea typeface="Dosis Light"/>
                <a:cs typeface="Dosis Light"/>
                <a:sym typeface="Dosis Light"/>
              </a:defRPr>
            </a:lvl2pPr>
            <a:lvl3pPr lvl="2">
              <a:spcBef>
                <a:spcPts val="0"/>
              </a:spcBef>
              <a:buNone/>
              <a:defRPr sz="1200">
                <a:solidFill>
                  <a:srgbClr val="0B87A1"/>
                </a:solidFill>
                <a:latin typeface="Dosis Light"/>
                <a:ea typeface="Dosis Light"/>
                <a:cs typeface="Dosis Light"/>
                <a:sym typeface="Dosis Light"/>
              </a:defRPr>
            </a:lvl3pPr>
            <a:lvl4pPr lvl="3">
              <a:spcBef>
                <a:spcPts val="0"/>
              </a:spcBef>
              <a:buNone/>
              <a:defRPr sz="1200">
                <a:solidFill>
                  <a:srgbClr val="0B87A1"/>
                </a:solidFill>
                <a:latin typeface="Dosis Light"/>
                <a:ea typeface="Dosis Light"/>
                <a:cs typeface="Dosis Light"/>
                <a:sym typeface="Dosis Light"/>
              </a:defRPr>
            </a:lvl4pPr>
            <a:lvl5pPr lvl="4">
              <a:spcBef>
                <a:spcPts val="0"/>
              </a:spcBef>
              <a:buNone/>
              <a:defRPr sz="1200">
                <a:solidFill>
                  <a:srgbClr val="0B87A1"/>
                </a:solidFill>
                <a:latin typeface="Dosis Light"/>
                <a:ea typeface="Dosis Light"/>
                <a:cs typeface="Dosis Light"/>
                <a:sym typeface="Dosis Light"/>
              </a:defRPr>
            </a:lvl5pPr>
            <a:lvl6pPr lvl="5">
              <a:spcBef>
                <a:spcPts val="0"/>
              </a:spcBef>
              <a:buNone/>
              <a:defRPr sz="1200">
                <a:solidFill>
                  <a:srgbClr val="0B87A1"/>
                </a:solidFill>
                <a:latin typeface="Dosis Light"/>
                <a:ea typeface="Dosis Light"/>
                <a:cs typeface="Dosis Light"/>
                <a:sym typeface="Dosis Light"/>
              </a:defRPr>
            </a:lvl6pPr>
            <a:lvl7pPr lvl="6">
              <a:spcBef>
                <a:spcPts val="0"/>
              </a:spcBef>
              <a:buNone/>
              <a:defRPr sz="1200">
                <a:solidFill>
                  <a:srgbClr val="0B87A1"/>
                </a:solidFill>
                <a:latin typeface="Dosis Light"/>
                <a:ea typeface="Dosis Light"/>
                <a:cs typeface="Dosis Light"/>
                <a:sym typeface="Dosis Light"/>
              </a:defRPr>
            </a:lvl7pPr>
            <a:lvl8pPr lvl="7">
              <a:spcBef>
                <a:spcPts val="0"/>
              </a:spcBef>
              <a:buNone/>
              <a:defRPr sz="1200">
                <a:solidFill>
                  <a:srgbClr val="0B87A1"/>
                </a:solidFill>
                <a:latin typeface="Dosis Light"/>
                <a:ea typeface="Dosis Light"/>
                <a:cs typeface="Dosis Light"/>
                <a:sym typeface="Dosis Light"/>
              </a:defRPr>
            </a:lvl8pPr>
            <a:lvl9pPr lvl="8">
              <a:spcBef>
                <a:spcPts val="0"/>
              </a:spcBef>
              <a:buNone/>
              <a:defRPr sz="1200">
                <a:solidFill>
                  <a:srgbClr val="0B87A1"/>
                </a:solidFill>
                <a:latin typeface="Dosis Light"/>
                <a:ea typeface="Dosis Light"/>
                <a:cs typeface="Dosis Light"/>
                <a:sym typeface="Dosis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 id="2147483661" r:id="rId9"/>
    <p:sldLayoutId id="2147483662" r:id="rId10"/>
  </p:sldLayoutIdLst>
  <p:transition>
    <p:fade thruBlk="1"/>
  </p:transition>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g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seleniumhq.org/" TargetMode="External"/><Relationship Id="rId7" Type="http://schemas.openxmlformats.org/officeDocument/2006/relationships/hyperlink" Target="https://dzone.com/articles/10-widely-used-software-testing-tool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dzone.com/articles/best-automation-testing-tools-for-2018" TargetMode="External"/><Relationship Id="rId5" Type="http://schemas.openxmlformats.org/officeDocument/2006/relationships/hyperlink" Target="http://www.robotframework.org/" TargetMode="External"/><Relationship Id="rId4" Type="http://schemas.openxmlformats.org/officeDocument/2006/relationships/hyperlink" Target="http://sideex.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hyperlink" Target="https://trello.com/b/3ZTiEXNt/welcome-board"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R3NzTt0BTWE" TargetMode="External"/><Relationship Id="rId2" Type="http://schemas.openxmlformats.org/officeDocument/2006/relationships/slideLayout" Target="../slideLayouts/slideLayout4.xml"/><Relationship Id="rId1" Type="http://schemas.openxmlformats.org/officeDocument/2006/relationships/video" Target="https://www.youtube.com/embed/R3NzTt0BTWE" TargetMode="Externa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ptt.cc/bbs/Bank_Service/M.1183195444.A.9C7.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www.epochtimes.com/b5/8/2/28/n2026834.ht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4"/>
            <a:ext cx="5396700" cy="1752861"/>
          </a:xfrm>
          <a:prstGeom prst="rect">
            <a:avLst/>
          </a:prstGeom>
        </p:spPr>
        <p:txBody>
          <a:bodyPr spcFirstLastPara="1" wrap="square" lIns="91425" tIns="91425" rIns="91425" bIns="91425" anchor="t" anchorCtr="0">
            <a:noAutofit/>
          </a:bodyPr>
          <a:lstStyle/>
          <a:p>
            <a:pPr lvl="0"/>
            <a:r>
              <a:rPr lang="zh-TW" altLang="zh-TW" sz="4800" dirty="0"/>
              <a:t>軟體工程概念</a:t>
            </a:r>
            <a:r>
              <a:rPr lang="zh-TW" altLang="zh-TW" sz="4800" dirty="0" smtClean="0"/>
              <a:t>與文件撰寫</a:t>
            </a:r>
            <a:r>
              <a:rPr lang="zh-TW" altLang="en-US" sz="4800" dirty="0" smtClean="0"/>
              <a:t>簡介</a:t>
            </a:r>
            <a:endParaRPr sz="4800" dirty="0"/>
          </a:p>
        </p:txBody>
      </p:sp>
      <p:sp>
        <p:nvSpPr>
          <p:cNvPr id="3" name="Shape 3859"/>
          <p:cNvSpPr txBox="1">
            <a:spLocks/>
          </p:cNvSpPr>
          <p:nvPr/>
        </p:nvSpPr>
        <p:spPr>
          <a:xfrm>
            <a:off x="685800" y="3983055"/>
            <a:ext cx="52689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dirty="0" smtClean="0">
                <a:solidFill>
                  <a:schemeClr val="bg1"/>
                </a:solidFill>
              </a:rPr>
              <a:t>July/August 2020</a:t>
            </a:r>
            <a:endParaRPr lang="en-US" sz="1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ctrTitle"/>
          </p:nvPr>
        </p:nvSpPr>
        <p:spPr>
          <a:xfrm>
            <a:off x="717331" y="2332212"/>
            <a:ext cx="5268900" cy="1159800"/>
          </a:xfrm>
        </p:spPr>
        <p:txBody>
          <a:bodyPr/>
          <a:lstStyle/>
          <a:p>
            <a:r>
              <a:rPr lang="zh-TW" altLang="en-US" dirty="0">
                <a:ea typeface="微軟正黑體" panose="020B0604030504040204" pitchFamily="34" charset="-120"/>
              </a:rPr>
              <a:t>我們</a:t>
            </a:r>
            <a:r>
              <a:rPr lang="zh-TW" altLang="en-US" dirty="0">
                <a:latin typeface="微軟正黑體" panose="020B0604030504040204" pitchFamily="34" charset="-120"/>
                <a:ea typeface="微軟正黑體" panose="020B0604030504040204" pitchFamily="34" charset="-120"/>
              </a:rPr>
              <a:t>需要一些方法和工具來協助</a:t>
            </a:r>
            <a:r>
              <a:rPr lang="zh-TW" altLang="en-US" dirty="0" smtClean="0">
                <a:latin typeface="微軟正黑體" panose="020B0604030504040204" pitchFamily="34" charset="-120"/>
                <a:ea typeface="微軟正黑體" panose="020B0604030504040204" pitchFamily="34" charset="-120"/>
              </a:rPr>
              <a:t>我們！</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00171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甚麼是軟體工程</a:t>
            </a:r>
            <a:r>
              <a:rPr lang="en-US" altLang="zh-TW" dirty="0" smtClean="0"/>
              <a:t>?</a:t>
            </a:r>
            <a:endParaRPr lang="zh-TW" altLang="en-US" dirty="0"/>
          </a:p>
        </p:txBody>
      </p:sp>
      <p:sp>
        <p:nvSpPr>
          <p:cNvPr id="5" name="文字版面配置區 4"/>
          <p:cNvSpPr>
            <a:spLocks noGrp="1"/>
          </p:cNvSpPr>
          <p:nvPr>
            <p:ph type="body" idx="1"/>
          </p:nvPr>
        </p:nvSpPr>
        <p:spPr/>
        <p:txBody>
          <a:bodyPr/>
          <a:lstStyle/>
          <a:p>
            <a:r>
              <a:rPr lang="en-US" altLang="zh-TW" dirty="0" smtClean="0"/>
              <a:t>"</a:t>
            </a:r>
            <a:r>
              <a:rPr lang="zh-TW" altLang="en-US" dirty="0" smtClean="0"/>
              <a:t>將</a:t>
            </a:r>
            <a:r>
              <a:rPr lang="zh-TW" altLang="en-US" dirty="0"/>
              <a:t>系統化的、規範的、可度量的方法用於軟體的開發、執行和維護的過程，</a:t>
            </a:r>
            <a:r>
              <a:rPr lang="zh-TW" altLang="en-US" dirty="0" smtClean="0"/>
              <a:t>即將</a:t>
            </a:r>
            <a:r>
              <a:rPr lang="en-US" altLang="zh-TW" dirty="0" smtClean="0"/>
              <a:t>"</a:t>
            </a:r>
            <a:r>
              <a:rPr lang="zh-TW" altLang="en-US" dirty="0" smtClean="0"/>
              <a:t>工程化</a:t>
            </a:r>
            <a:r>
              <a:rPr lang="en-US" altLang="zh-TW" dirty="0" smtClean="0"/>
              <a:t>"</a:t>
            </a:r>
            <a:r>
              <a:rPr lang="zh-TW" altLang="en-US" dirty="0" smtClean="0"/>
              <a:t>應用</a:t>
            </a:r>
            <a:r>
              <a:rPr lang="zh-TW" altLang="en-US" dirty="0"/>
              <a:t>於軟體開發</a:t>
            </a:r>
            <a:r>
              <a:rPr lang="zh-TW" altLang="en-US" dirty="0" smtClean="0"/>
              <a:t>中。</a:t>
            </a:r>
            <a:r>
              <a:rPr lang="en-US" altLang="zh-TW" dirty="0" smtClean="0"/>
              <a:t>" from Wiki</a:t>
            </a:r>
            <a:endParaRPr lang="zh-TW" altLang="en-US" dirty="0"/>
          </a:p>
        </p:txBody>
      </p: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021067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典型</a:t>
            </a:r>
            <a:r>
              <a:rPr lang="zh-TW" altLang="en-US" dirty="0" smtClean="0"/>
              <a:t>軟體開發流程</a:t>
            </a:r>
            <a:endParaRPr lang="zh-TW" altLang="en-US" dirty="0"/>
          </a:p>
        </p:txBody>
      </p:sp>
      <p:graphicFrame>
        <p:nvGraphicFramePr>
          <p:cNvPr id="5" name="資料庫圖表 4"/>
          <p:cNvGraphicFramePr/>
          <p:nvPr>
            <p:extLst>
              <p:ext uri="{D42A27DB-BD31-4B8C-83A1-F6EECF244321}">
                <p14:modId xmlns:p14="http://schemas.microsoft.com/office/powerpoint/2010/main" val="2828393189"/>
              </p:ext>
            </p:extLst>
          </p:nvPr>
        </p:nvGraphicFramePr>
        <p:xfrm>
          <a:off x="256900" y="1988840"/>
          <a:ext cx="7983215" cy="2731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879661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105" y="150021"/>
            <a:ext cx="7751885" cy="554256"/>
          </a:xfrm>
        </p:spPr>
        <p:txBody>
          <a:bodyPr>
            <a:normAutofit fontScale="90000"/>
          </a:bodyPr>
          <a:lstStyle/>
          <a:p>
            <a:r>
              <a:rPr lang="zh-TW" altLang="en-US" dirty="0" smtClean="0"/>
              <a:t>需求是什麼</a:t>
            </a:r>
            <a:r>
              <a:rPr lang="en-US" altLang="zh-TW" dirty="0" smtClean="0"/>
              <a:t>?</a:t>
            </a:r>
            <a:r>
              <a:rPr lang="zh-TW" altLang="en-US" dirty="0" smtClean="0"/>
              <a:t>值得我花時間去撰寫或管理嗎</a:t>
            </a:r>
            <a:r>
              <a:rPr lang="en-US" altLang="zh-TW" dirty="0" smtClean="0"/>
              <a:t>?</a:t>
            </a:r>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13</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663" y="2169561"/>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6697663" y="3177623"/>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Nick</a:t>
            </a:r>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 y="1034068"/>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9"/>
          <p:cNvSpPr txBox="1">
            <a:spLocks noChangeArrowheads="1"/>
          </p:cNvSpPr>
          <p:nvPr/>
        </p:nvSpPr>
        <p:spPr bwMode="auto">
          <a:xfrm>
            <a:off x="148106" y="2042131"/>
            <a:ext cx="10795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福委會</a:t>
            </a:r>
          </a:p>
        </p:txBody>
      </p:sp>
      <p:sp>
        <p:nvSpPr>
          <p:cNvPr id="16" name="AutoShape 11"/>
          <p:cNvSpPr>
            <a:spLocks noChangeArrowheads="1"/>
          </p:cNvSpPr>
          <p:nvPr/>
        </p:nvSpPr>
        <p:spPr bwMode="auto">
          <a:xfrm>
            <a:off x="2378075" y="840271"/>
            <a:ext cx="5399088" cy="1223963"/>
          </a:xfrm>
          <a:prstGeom prst="wedgeRoundRectCallout">
            <a:avLst>
              <a:gd name="adj1" fmla="val -72463"/>
              <a:gd name="adj2" fmla="val -3435"/>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請資訊中心開發一個簡易的投票系統，功能是「只要讓使用者點選最想去的地點即可，選項有三個 </a:t>
            </a:r>
            <a:r>
              <a:rPr lang="en-US" altLang="zh-TW" sz="1800" dirty="0">
                <a:solidFill>
                  <a:schemeClr val="tx1"/>
                </a:solidFill>
                <a:cs typeface="Times New Roman" panose="02020603050405020304" pitchFamily="18" charset="0"/>
              </a:rPr>
              <a:t>(1)</a:t>
            </a:r>
            <a:r>
              <a:rPr lang="zh-TW" altLang="en-US" sz="1800" dirty="0">
                <a:solidFill>
                  <a:schemeClr val="tx1"/>
                </a:solidFill>
                <a:cs typeface="Times New Roman" panose="02020603050405020304" pitchFamily="18" charset="0"/>
              </a:rPr>
              <a:t>墾丁；</a:t>
            </a:r>
            <a:r>
              <a:rPr lang="en-US" altLang="zh-TW" sz="1800" dirty="0">
                <a:solidFill>
                  <a:schemeClr val="tx1"/>
                </a:solidFill>
                <a:cs typeface="Times New Roman" panose="02020603050405020304" pitchFamily="18" charset="0"/>
              </a:rPr>
              <a:t>(2) </a:t>
            </a:r>
            <a:r>
              <a:rPr lang="zh-TW" altLang="en-US" sz="1800" dirty="0">
                <a:solidFill>
                  <a:schemeClr val="tx1"/>
                </a:solidFill>
                <a:cs typeface="Times New Roman" panose="02020603050405020304" pitchFamily="18" charset="0"/>
              </a:rPr>
              <a:t>台東；</a:t>
            </a:r>
            <a:r>
              <a:rPr lang="en-US" altLang="zh-TW" sz="1800" dirty="0">
                <a:solidFill>
                  <a:schemeClr val="tx1"/>
                </a:solidFill>
                <a:cs typeface="Times New Roman" panose="02020603050405020304" pitchFamily="18" charset="0"/>
              </a:rPr>
              <a:t>(3) </a:t>
            </a:r>
            <a:r>
              <a:rPr lang="zh-TW" altLang="en-US" sz="1800" dirty="0">
                <a:solidFill>
                  <a:schemeClr val="tx1"/>
                </a:solidFill>
                <a:cs typeface="Times New Roman" panose="02020603050405020304" pitchFamily="18" charset="0"/>
              </a:rPr>
              <a:t>澎湖」</a:t>
            </a:r>
          </a:p>
        </p:txBody>
      </p:sp>
      <p:sp>
        <p:nvSpPr>
          <p:cNvPr id="17" name="Text Box 13"/>
          <p:cNvSpPr txBox="1">
            <a:spLocks noChangeArrowheads="1"/>
          </p:cNvSpPr>
          <p:nvPr/>
        </p:nvSpPr>
        <p:spPr bwMode="auto">
          <a:xfrm>
            <a:off x="2016614" y="3614186"/>
            <a:ext cx="3744913"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b="1" dirty="0">
                <a:solidFill>
                  <a:srgbClr val="0000FF"/>
                </a:solidFill>
                <a:cs typeface="Times New Roman" panose="02020603050405020304" pitchFamily="18" charset="0"/>
              </a:rPr>
              <a:t>故事就此展開</a:t>
            </a:r>
            <a:r>
              <a:rPr lang="en-US" altLang="zh-TW" b="1" dirty="0">
                <a:solidFill>
                  <a:srgbClr val="0000FF"/>
                </a:solidFill>
                <a:cs typeface="Times New Roman" panose="02020603050405020304" pitchFamily="18" charset="0"/>
              </a:rPr>
              <a:t>…</a:t>
            </a:r>
          </a:p>
        </p:txBody>
      </p:sp>
      <p:sp>
        <p:nvSpPr>
          <p:cNvPr id="18" name="Text Box 14"/>
          <p:cNvSpPr txBox="1">
            <a:spLocks noChangeArrowheads="1"/>
          </p:cNvSpPr>
          <p:nvPr/>
        </p:nvSpPr>
        <p:spPr bwMode="auto">
          <a:xfrm>
            <a:off x="2160588" y="2601361"/>
            <a:ext cx="46085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5000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Nick</a:t>
            </a:r>
            <a:r>
              <a:rPr lang="zh-TW" altLang="en-US" sz="1800">
                <a:solidFill>
                  <a:schemeClr val="tx1"/>
                </a:solidFill>
                <a:cs typeface="Times New Roman" panose="02020603050405020304" pitchFamily="18" charset="0"/>
              </a:rPr>
              <a:t>花了一個晚上，便利用</a:t>
            </a:r>
            <a:r>
              <a:rPr lang="en-US" altLang="zh-TW" sz="1800">
                <a:solidFill>
                  <a:schemeClr val="tx1"/>
                </a:solidFill>
                <a:cs typeface="Times New Roman" panose="02020603050405020304" pitchFamily="18" charset="0"/>
              </a:rPr>
              <a:t>PHP</a:t>
            </a:r>
            <a:r>
              <a:rPr lang="zh-TW" altLang="en-US" sz="1800">
                <a:solidFill>
                  <a:schemeClr val="tx1"/>
                </a:solidFill>
                <a:cs typeface="Times New Roman" panose="02020603050405020304" pitchFamily="18" charset="0"/>
              </a:rPr>
              <a:t>完成了系統的建置。三天後系統便上線了。</a:t>
            </a:r>
          </a:p>
        </p:txBody>
      </p:sp>
    </p:spTree>
    <p:extLst>
      <p:ext uri="{BB962C8B-B14F-4D97-AF65-F5344CB8AC3E}">
        <p14:creationId xmlns:p14="http://schemas.microsoft.com/office/powerpoint/2010/main" val="168321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14</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206" y="1081399"/>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7555768" y="2091049"/>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Nick</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 y="73337"/>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148106" y="1081399"/>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Maggie</a:t>
            </a:r>
          </a:p>
        </p:txBody>
      </p:sp>
      <p:sp>
        <p:nvSpPr>
          <p:cNvPr id="9" name="AutoShape 8"/>
          <p:cNvSpPr>
            <a:spLocks noChangeArrowheads="1"/>
          </p:cNvSpPr>
          <p:nvPr/>
        </p:nvSpPr>
        <p:spPr bwMode="auto">
          <a:xfrm>
            <a:off x="2052637" y="164442"/>
            <a:ext cx="3671888" cy="863600"/>
          </a:xfrm>
          <a:prstGeom prst="wedgeRoundRectCallout">
            <a:avLst>
              <a:gd name="adj1" fmla="val -73382"/>
              <a:gd name="adj2" fmla="val -31393"/>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Nick</a:t>
            </a:r>
            <a:r>
              <a:rPr lang="zh-TW" altLang="en-US" sz="1800">
                <a:solidFill>
                  <a:schemeClr val="tx1"/>
                </a:solidFill>
                <a:cs typeface="Times New Roman" panose="02020603050405020304" pitchFamily="18" charset="0"/>
              </a:rPr>
              <a:t>，很多同事反應三個地方太少了，請再幫我加一個花蓮 </a:t>
            </a:r>
          </a:p>
        </p:txBody>
      </p:sp>
      <p:sp>
        <p:nvSpPr>
          <p:cNvPr id="10" name="AutoShape 9"/>
          <p:cNvSpPr>
            <a:spLocks noChangeArrowheads="1"/>
          </p:cNvSpPr>
          <p:nvPr/>
        </p:nvSpPr>
        <p:spPr bwMode="auto">
          <a:xfrm>
            <a:off x="2447315" y="1172505"/>
            <a:ext cx="4752975" cy="1079500"/>
          </a:xfrm>
          <a:prstGeom prst="wedgeRoundRectCallout">
            <a:avLst>
              <a:gd name="adj1" fmla="val 58077"/>
              <a:gd name="adj2" fmla="val -17976"/>
              <a:gd name="adj3" fmla="val 16667"/>
            </a:avLst>
          </a:prstGeom>
          <a:solidFill>
            <a:srgbClr val="99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不行啦，我資料庫都寫死了，就是三個欄位，這樣我整個程式都要重寫，而且我現在正在趕業務部的專案估算系統，我哪有時間幫你改？</a:t>
            </a:r>
          </a:p>
        </p:txBody>
      </p:sp>
      <p:sp>
        <p:nvSpPr>
          <p:cNvPr id="11" name="AutoShape 10"/>
          <p:cNvSpPr>
            <a:spLocks noChangeArrowheads="1"/>
          </p:cNvSpPr>
          <p:nvPr/>
        </p:nvSpPr>
        <p:spPr bwMode="auto">
          <a:xfrm>
            <a:off x="252413" y="2424194"/>
            <a:ext cx="5184775" cy="647700"/>
          </a:xfrm>
          <a:prstGeom prst="wedgeRoundRectCallout">
            <a:avLst>
              <a:gd name="adj1" fmla="val -35926"/>
              <a:gd name="adj2" fmla="val -194948"/>
              <a:gd name="adj3" fmla="val 16667"/>
            </a:avLst>
          </a:prstGeom>
          <a:solidFill>
            <a:srgbClr val="FFCCFF"/>
          </a:solidFill>
          <a:ln w="9525" algn="ctr">
            <a:solidFill>
              <a:schemeClr val="tx1"/>
            </a:solidFill>
            <a:prstDash val="dashDot"/>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不過只是多打</a:t>
            </a:r>
            <a:r>
              <a:rPr lang="en-US" altLang="zh-TW" sz="1800">
                <a:solidFill>
                  <a:schemeClr val="tx1"/>
                </a:solidFill>
                <a:cs typeface="Times New Roman" panose="02020603050405020304" pitchFamily="18" charset="0"/>
              </a:rPr>
              <a:t>『</a:t>
            </a:r>
            <a:r>
              <a:rPr lang="zh-TW" altLang="en-US" sz="1800">
                <a:solidFill>
                  <a:schemeClr val="tx1"/>
                </a:solidFill>
                <a:cs typeface="Times New Roman" panose="02020603050405020304" pitchFamily="18" charset="0"/>
              </a:rPr>
              <a:t>花蓮</a:t>
            </a:r>
            <a:r>
              <a:rPr lang="en-US" altLang="zh-TW" sz="1800">
                <a:solidFill>
                  <a:schemeClr val="tx1"/>
                </a:solidFill>
                <a:cs typeface="Times New Roman" panose="02020603050405020304" pitchFamily="18" charset="0"/>
              </a:rPr>
              <a:t>』</a:t>
            </a:r>
            <a:r>
              <a:rPr lang="zh-TW" altLang="en-US" sz="1800">
                <a:solidFill>
                  <a:schemeClr val="tx1"/>
                </a:solidFill>
                <a:cs typeface="Times New Roman" panose="02020603050405020304" pitchFamily="18" charset="0"/>
              </a:rPr>
              <a:t>兩個字而已？</a:t>
            </a:r>
          </a:p>
        </p:txBody>
      </p:sp>
      <p:sp>
        <p:nvSpPr>
          <p:cNvPr id="12" name="AutoShape 11"/>
          <p:cNvSpPr>
            <a:spLocks noChangeArrowheads="1"/>
          </p:cNvSpPr>
          <p:nvPr/>
        </p:nvSpPr>
        <p:spPr bwMode="auto">
          <a:xfrm>
            <a:off x="3419475" y="3860318"/>
            <a:ext cx="4610100" cy="790575"/>
          </a:xfrm>
          <a:prstGeom prst="wedgeRoundRectCallout">
            <a:avLst>
              <a:gd name="adj1" fmla="val 43647"/>
              <a:gd name="adj2" fmla="val -190794"/>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好吧！那你想清楚喔，就是四個</a:t>
            </a:r>
            <a:r>
              <a:rPr lang="en-US" altLang="zh-TW" sz="1800">
                <a:solidFill>
                  <a:schemeClr val="tx1"/>
                </a:solidFill>
                <a:cs typeface="Times New Roman" panose="02020603050405020304" pitchFamily="18" charset="0"/>
              </a:rPr>
              <a:t>…</a:t>
            </a:r>
            <a:r>
              <a:rPr lang="zh-TW" altLang="en-US" sz="1800">
                <a:solidFill>
                  <a:schemeClr val="tx1"/>
                </a:solidFill>
                <a:cs typeface="Times New Roman" panose="02020603050405020304" pitchFamily="18" charset="0"/>
              </a:rPr>
              <a:t>還是我幫你預留五個好了，不要再變了！</a:t>
            </a:r>
            <a:endParaRPr lang="en-US" altLang="zh-TW" sz="1800">
              <a:solidFill>
                <a:schemeClr val="tx1"/>
              </a:solidFill>
              <a:cs typeface="Times New Roman" panose="02020603050405020304" pitchFamily="18" charset="0"/>
            </a:endParaRPr>
          </a:p>
          <a:p>
            <a:pPr eaLnBrk="1" hangingPunct="1">
              <a:spcBef>
                <a:spcPct val="0"/>
              </a:spcBef>
              <a:buClr>
                <a:srgbClr val="000000"/>
              </a:buClr>
              <a:buSzPct val="100000"/>
              <a:buFont typeface="Times New Roman" panose="02020603050405020304" pitchFamily="18" charset="0"/>
              <a:buNone/>
            </a:pPr>
            <a:endParaRPr lang="zh-TW" altLang="en-US" sz="1800">
              <a:solidFill>
                <a:schemeClr val="tx1"/>
              </a:solidFill>
              <a:cs typeface="Times New Roman" panose="02020603050405020304" pitchFamily="18" charset="0"/>
            </a:endParaRPr>
          </a:p>
        </p:txBody>
      </p:sp>
      <p:sp>
        <p:nvSpPr>
          <p:cNvPr id="13" name="Text Box 12"/>
          <p:cNvSpPr txBox="1">
            <a:spLocks noChangeArrowheads="1"/>
          </p:cNvSpPr>
          <p:nvPr/>
        </p:nvSpPr>
        <p:spPr bwMode="auto">
          <a:xfrm>
            <a:off x="252413" y="3180178"/>
            <a:ext cx="3024187"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50000"/>
              </a:spcBef>
              <a:buClr>
                <a:srgbClr val="000000"/>
              </a:buClr>
              <a:buSzPct val="100000"/>
              <a:buFont typeface="Times New Roman" panose="02020603050405020304" pitchFamily="18" charset="0"/>
              <a:buNone/>
            </a:pPr>
            <a:r>
              <a:rPr lang="en-US" altLang="zh-TW" sz="1800" dirty="0">
                <a:solidFill>
                  <a:schemeClr val="tx1"/>
                </a:solidFill>
                <a:cs typeface="Times New Roman" panose="02020603050405020304" pitchFamily="18" charset="0"/>
              </a:rPr>
              <a:t>Maggie</a:t>
            </a:r>
            <a:r>
              <a:rPr lang="zh-TW" altLang="en-US" sz="1800" dirty="0">
                <a:solidFill>
                  <a:schemeClr val="tx1"/>
                </a:solidFill>
                <a:cs typeface="Times New Roman" panose="02020603050405020304" pitchFamily="18" charset="0"/>
              </a:rPr>
              <a:t>無法理解為什麼多加一個選項有這麼困難</a:t>
            </a:r>
          </a:p>
          <a:p>
            <a:pPr eaLnBrk="1" hangingPunct="1">
              <a:spcBef>
                <a:spcPct val="0"/>
              </a:spcBef>
              <a:buClr>
                <a:srgbClr val="000000"/>
              </a:buClr>
              <a:buSzPct val="100000"/>
              <a:buFont typeface="Times New Roman" panose="02020603050405020304" pitchFamily="18" charset="0"/>
              <a:buNone/>
            </a:pPr>
            <a:r>
              <a:rPr lang="en-US" altLang="zh-TW" sz="1800" dirty="0">
                <a:solidFill>
                  <a:schemeClr val="tx1"/>
                </a:solidFill>
                <a:cs typeface="Times New Roman" panose="02020603050405020304" pitchFamily="18" charset="0"/>
              </a:rPr>
              <a:t>Nick</a:t>
            </a:r>
            <a:r>
              <a:rPr lang="zh-TW" altLang="en-US" sz="1800" dirty="0">
                <a:solidFill>
                  <a:schemeClr val="tx1"/>
                </a:solidFill>
                <a:cs typeface="Times New Roman" panose="02020603050405020304" pitchFamily="18" charset="0"/>
              </a:rPr>
              <a:t>太難溝通了。 </a:t>
            </a:r>
          </a:p>
          <a:p>
            <a:pPr eaLnBrk="1" hangingPunct="1">
              <a:spcBef>
                <a:spcPct val="50000"/>
              </a:spcBef>
              <a:buClr>
                <a:srgbClr val="000000"/>
              </a:buClr>
              <a:buSzPct val="100000"/>
              <a:buFont typeface="Times New Roman" panose="02020603050405020304" pitchFamily="18" charset="0"/>
              <a:buNone/>
            </a:pPr>
            <a:endParaRPr lang="zh-TW" altLang="en-US" sz="1800" dirty="0">
              <a:solidFill>
                <a:schemeClr val="tx1"/>
              </a:solidFill>
              <a:cs typeface="Times New Roman" panose="02020603050405020304" pitchFamily="18" charset="0"/>
            </a:endParaRPr>
          </a:p>
        </p:txBody>
      </p:sp>
      <p:sp>
        <p:nvSpPr>
          <p:cNvPr id="14" name="Text Box 13"/>
          <p:cNvSpPr txBox="1">
            <a:spLocks noChangeArrowheads="1"/>
          </p:cNvSpPr>
          <p:nvPr/>
        </p:nvSpPr>
        <p:spPr bwMode="auto">
          <a:xfrm>
            <a:off x="5508625" y="4674706"/>
            <a:ext cx="2879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5000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Nick</a:t>
            </a:r>
            <a:r>
              <a:rPr lang="zh-TW" altLang="en-US" sz="1800">
                <a:solidFill>
                  <a:schemeClr val="tx1"/>
                </a:solidFill>
                <a:cs typeface="Times New Roman" panose="02020603050405020304" pitchFamily="18" charset="0"/>
              </a:rPr>
              <a:t>答應熬夜修改程式</a:t>
            </a:r>
          </a:p>
        </p:txBody>
      </p:sp>
      <p:sp>
        <p:nvSpPr>
          <p:cNvPr id="15" name="Text Box 14"/>
          <p:cNvSpPr txBox="1">
            <a:spLocks noChangeArrowheads="1"/>
          </p:cNvSpPr>
          <p:nvPr/>
        </p:nvSpPr>
        <p:spPr bwMode="auto">
          <a:xfrm>
            <a:off x="7495443" y="2378387"/>
            <a:ext cx="1223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a:t>
            </a:r>
            <a:r>
              <a:rPr lang="zh-TW" altLang="en-US" sz="1800">
                <a:solidFill>
                  <a:schemeClr val="tx1"/>
                </a:solidFill>
                <a:cs typeface="Times New Roman" panose="02020603050405020304" pitchFamily="18" charset="0"/>
              </a:rPr>
              <a:t>資訊中心</a:t>
            </a:r>
            <a:r>
              <a:rPr lang="en-US" altLang="zh-TW" sz="1800">
                <a:solidFill>
                  <a:schemeClr val="tx1"/>
                </a:solidFill>
                <a:cs typeface="Times New Roman" panose="02020603050405020304" pitchFamily="18" charset="0"/>
              </a:rPr>
              <a:t>)</a:t>
            </a:r>
          </a:p>
        </p:txBody>
      </p:sp>
    </p:spTree>
    <p:extLst>
      <p:ext uri="{BB962C8B-B14F-4D97-AF65-F5344CB8AC3E}">
        <p14:creationId xmlns:p14="http://schemas.microsoft.com/office/powerpoint/2010/main" val="194232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15</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804" y="2298577"/>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7654804" y="3306639"/>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7" name="Text Box 6"/>
          <p:cNvSpPr txBox="1">
            <a:spLocks noChangeArrowheads="1"/>
          </p:cNvSpPr>
          <p:nvPr/>
        </p:nvSpPr>
        <p:spPr bwMode="auto">
          <a:xfrm>
            <a:off x="1390529" y="211014"/>
            <a:ext cx="54721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en-US" altLang="zh-TW" sz="2000" b="1">
                <a:solidFill>
                  <a:srgbClr val="0000FF"/>
                </a:solidFill>
                <a:cs typeface="Times New Roman" panose="02020603050405020304" pitchFamily="18" charset="0"/>
              </a:rPr>
              <a:t>Nick</a:t>
            </a:r>
            <a:r>
              <a:rPr lang="zh-TW" altLang="en-US" sz="2000" b="1">
                <a:solidFill>
                  <a:srgbClr val="0000FF"/>
                </a:solidFill>
                <a:cs typeface="Times New Roman" panose="02020603050405020304" pitchFamily="18" charset="0"/>
              </a:rPr>
              <a:t>調到人資部門</a:t>
            </a:r>
          </a:p>
          <a:p>
            <a:pPr algn="ctr" eaLnBrk="1" hangingPunct="1">
              <a:spcBef>
                <a:spcPct val="0"/>
              </a:spcBef>
              <a:buClr>
                <a:srgbClr val="000000"/>
              </a:buClr>
              <a:buSzPct val="100000"/>
              <a:buFont typeface="Times New Roman" panose="02020603050405020304" pitchFamily="18" charset="0"/>
              <a:buNone/>
            </a:pPr>
            <a:r>
              <a:rPr lang="zh-TW" altLang="en-US" sz="2000" b="1">
                <a:solidFill>
                  <a:srgbClr val="0000FF"/>
                </a:solidFill>
                <a:cs typeface="Times New Roman" panose="02020603050405020304" pitchFamily="18" charset="0"/>
              </a:rPr>
              <a:t>投票系統交給新進的</a:t>
            </a:r>
            <a:r>
              <a:rPr lang="en-US" altLang="zh-TW" sz="2000" b="1">
                <a:solidFill>
                  <a:srgbClr val="0000FF"/>
                </a:solidFill>
                <a:cs typeface="Times New Roman" panose="02020603050405020304" pitchFamily="18" charset="0"/>
              </a:rPr>
              <a:t>Kimi</a:t>
            </a:r>
            <a:r>
              <a:rPr lang="zh-TW" altLang="en-US" sz="2000" b="1">
                <a:solidFill>
                  <a:srgbClr val="0000FF"/>
                </a:solidFill>
                <a:cs typeface="Times New Roman" panose="02020603050405020304" pitchFamily="18" charset="0"/>
              </a:rPr>
              <a:t>負責</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41" y="1363539"/>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352304" y="2371602"/>
            <a:ext cx="1366837"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其他單位</a:t>
            </a:r>
          </a:p>
        </p:txBody>
      </p:sp>
      <p:sp>
        <p:nvSpPr>
          <p:cNvPr id="10" name="AutoShape 9"/>
          <p:cNvSpPr>
            <a:spLocks noChangeArrowheads="1"/>
          </p:cNvSpPr>
          <p:nvPr/>
        </p:nvSpPr>
        <p:spPr bwMode="auto">
          <a:xfrm>
            <a:off x="2685929" y="1795339"/>
            <a:ext cx="3168650" cy="719138"/>
          </a:xfrm>
          <a:prstGeom prst="wedgeRoundRectCallout">
            <a:avLst>
              <a:gd name="adj1" fmla="val -85120"/>
              <a:gd name="adj2" fmla="val -9162"/>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可否修改系統功能？</a:t>
            </a:r>
          </a:p>
        </p:txBody>
      </p:sp>
      <p:sp>
        <p:nvSpPr>
          <p:cNvPr id="11" name="Text Box 10"/>
          <p:cNvSpPr txBox="1">
            <a:spLocks noChangeArrowheads="1"/>
          </p:cNvSpPr>
          <p:nvPr/>
        </p:nvSpPr>
        <p:spPr bwMode="auto">
          <a:xfrm>
            <a:off x="1534991" y="1290514"/>
            <a:ext cx="4751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其他單位多次詢問是否可修改</a:t>
            </a:r>
          </a:p>
        </p:txBody>
      </p:sp>
      <p:sp>
        <p:nvSpPr>
          <p:cNvPr id="12" name="Rectangle 11"/>
          <p:cNvSpPr>
            <a:spLocks noChangeArrowheads="1"/>
          </p:cNvSpPr>
          <p:nvPr/>
        </p:nvSpPr>
        <p:spPr bwMode="auto">
          <a:xfrm>
            <a:off x="166567" y="3768967"/>
            <a:ext cx="74882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由於沒有任何說明文件，</a:t>
            </a:r>
            <a:r>
              <a:rPr lang="en-US" altLang="zh-TW" sz="1800" dirty="0" err="1">
                <a:solidFill>
                  <a:schemeClr val="tx1"/>
                </a:solidFill>
                <a:cs typeface="Times New Roman" panose="02020603050405020304" pitchFamily="18" charset="0"/>
              </a:rPr>
              <a:t>Kimi</a:t>
            </a:r>
            <a:r>
              <a:rPr lang="zh-TW" altLang="en-US" sz="1800" dirty="0">
                <a:solidFill>
                  <a:schemeClr val="tx1"/>
                </a:solidFill>
                <a:cs typeface="Times New Roman" panose="02020603050405020304" pitchFamily="18" charset="0"/>
              </a:rPr>
              <a:t>甚至不知道這個系統有那些功能，能不能修改，只好答應先答應他們的要求再慢慢地修改。</a:t>
            </a:r>
          </a:p>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系統於是越做越大，功能愈來愈強大。</a:t>
            </a:r>
          </a:p>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但是因為疊床架屋的關係，修改起來就愈來愈困難了。</a:t>
            </a:r>
          </a:p>
        </p:txBody>
      </p:sp>
      <p:sp>
        <p:nvSpPr>
          <p:cNvPr id="13" name="AutoShape 13"/>
          <p:cNvSpPr>
            <a:spLocks noChangeArrowheads="1"/>
          </p:cNvSpPr>
          <p:nvPr/>
        </p:nvSpPr>
        <p:spPr bwMode="auto">
          <a:xfrm>
            <a:off x="4125791" y="2874839"/>
            <a:ext cx="3170238" cy="649288"/>
          </a:xfrm>
          <a:prstGeom prst="wedgeRoundRectCallout">
            <a:avLst>
              <a:gd name="adj1" fmla="val 68125"/>
              <a:gd name="adj2" fmla="val -24329"/>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好好！我修改看看！</a:t>
            </a:r>
          </a:p>
        </p:txBody>
      </p:sp>
      <p:sp>
        <p:nvSpPr>
          <p:cNvPr id="14" name="Text Box 14"/>
          <p:cNvSpPr txBox="1">
            <a:spLocks noChangeArrowheads="1"/>
          </p:cNvSpPr>
          <p:nvPr/>
        </p:nvSpPr>
        <p:spPr bwMode="auto">
          <a:xfrm>
            <a:off x="7604004" y="3600327"/>
            <a:ext cx="1223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a:t>
            </a:r>
            <a:r>
              <a:rPr lang="zh-TW" altLang="en-US" sz="1800">
                <a:solidFill>
                  <a:schemeClr val="tx1"/>
                </a:solidFill>
                <a:cs typeface="Times New Roman" panose="02020603050405020304" pitchFamily="18" charset="0"/>
              </a:rPr>
              <a:t>資訊中心</a:t>
            </a:r>
            <a:r>
              <a:rPr lang="en-US" altLang="zh-TW" sz="1800">
                <a:solidFill>
                  <a:schemeClr val="tx1"/>
                </a:solidFill>
                <a:cs typeface="Times New Roman" panose="02020603050405020304" pitchFamily="18" charset="0"/>
              </a:rPr>
              <a:t>)</a:t>
            </a:r>
          </a:p>
        </p:txBody>
      </p:sp>
    </p:spTree>
    <p:extLst>
      <p:ext uri="{BB962C8B-B14F-4D97-AF65-F5344CB8AC3E}">
        <p14:creationId xmlns:p14="http://schemas.microsoft.com/office/powerpoint/2010/main" val="415733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16</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330510"/>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73025" y="2338572"/>
            <a:ext cx="13668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主管一</a:t>
            </a:r>
          </a:p>
        </p:txBody>
      </p:sp>
      <p:sp>
        <p:nvSpPr>
          <p:cNvPr id="7" name="AutoShape 6"/>
          <p:cNvSpPr>
            <a:spLocks noChangeArrowheads="1"/>
          </p:cNvSpPr>
          <p:nvPr/>
        </p:nvSpPr>
        <p:spPr bwMode="auto">
          <a:xfrm>
            <a:off x="2159000" y="1046347"/>
            <a:ext cx="4032250" cy="719138"/>
          </a:xfrm>
          <a:prstGeom prst="wedgeRoundRectCallout">
            <a:avLst>
              <a:gd name="adj1" fmla="val -76968"/>
              <a:gd name="adj2" fmla="val 83995"/>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其實問卷調查系統和投票系統差不多，都是有要求使用者從多個選項中選擇一個</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963" y="2486210"/>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7273925" y="3491097"/>
            <a:ext cx="13668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主管二</a:t>
            </a:r>
          </a:p>
        </p:txBody>
      </p:sp>
      <p:sp>
        <p:nvSpPr>
          <p:cNvPr id="10" name="AutoShape 9"/>
          <p:cNvSpPr>
            <a:spLocks noChangeArrowheads="1"/>
          </p:cNvSpPr>
          <p:nvPr/>
        </p:nvSpPr>
        <p:spPr bwMode="auto">
          <a:xfrm>
            <a:off x="2232025" y="2054410"/>
            <a:ext cx="4681538" cy="1008062"/>
          </a:xfrm>
          <a:prstGeom prst="wedgeRoundRectCallout">
            <a:avLst>
              <a:gd name="adj1" fmla="val 60884"/>
              <a:gd name="adj2" fmla="val 46222"/>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資訊中心的投票系統現在的功能很強大，很多東西都可以透過設定來做，滿有彈性的。而且也是走</a:t>
            </a:r>
            <a:r>
              <a:rPr lang="en-US" altLang="zh-TW" sz="1800">
                <a:solidFill>
                  <a:schemeClr val="tx1"/>
                </a:solidFill>
                <a:cs typeface="Times New Roman" panose="02020603050405020304" pitchFamily="18" charset="0"/>
              </a:rPr>
              <a:t>Web</a:t>
            </a:r>
            <a:r>
              <a:rPr lang="zh-TW" altLang="en-US" sz="1800">
                <a:solidFill>
                  <a:schemeClr val="tx1"/>
                </a:solidFill>
                <a:cs typeface="Times New Roman" panose="02020603050405020304" pitchFamily="18" charset="0"/>
              </a:rPr>
              <a:t>的架構，應該可以用 </a:t>
            </a:r>
          </a:p>
        </p:txBody>
      </p:sp>
      <p:sp>
        <p:nvSpPr>
          <p:cNvPr id="11" name="AutoShape 10"/>
          <p:cNvSpPr>
            <a:spLocks noChangeArrowheads="1"/>
          </p:cNvSpPr>
          <p:nvPr/>
        </p:nvSpPr>
        <p:spPr bwMode="auto">
          <a:xfrm>
            <a:off x="1511300" y="3421247"/>
            <a:ext cx="4032250" cy="719138"/>
          </a:xfrm>
          <a:prstGeom prst="wedgeRoundRectCallout">
            <a:avLst>
              <a:gd name="adj1" fmla="val -69801"/>
              <a:gd name="adj2" fmla="val -148898"/>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可是他們的系統好像沒有檢查一人一票，安全性也沒有檢查 </a:t>
            </a:r>
          </a:p>
        </p:txBody>
      </p:sp>
      <p:sp>
        <p:nvSpPr>
          <p:cNvPr id="12" name="AutoShape 11"/>
          <p:cNvSpPr>
            <a:spLocks noChangeArrowheads="1"/>
          </p:cNvSpPr>
          <p:nvPr/>
        </p:nvSpPr>
        <p:spPr bwMode="auto">
          <a:xfrm>
            <a:off x="2735263" y="4430897"/>
            <a:ext cx="4681537" cy="576263"/>
          </a:xfrm>
          <a:prstGeom prst="wedgeRoundRectCallout">
            <a:avLst>
              <a:gd name="adj1" fmla="val 57662"/>
              <a:gd name="adj2" fmla="val -160468"/>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那就請資訊中心加上這個限制吧，很簡單的，改一改程式就好了 </a:t>
            </a:r>
          </a:p>
        </p:txBody>
      </p:sp>
      <p:sp>
        <p:nvSpPr>
          <p:cNvPr id="13" name="Rectangle 12"/>
          <p:cNvSpPr>
            <a:spLocks noChangeArrowheads="1"/>
          </p:cNvSpPr>
          <p:nvPr/>
        </p:nvSpPr>
        <p:spPr bwMode="auto">
          <a:xfrm>
            <a:off x="0" y="111310"/>
            <a:ext cx="83121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zh-TW" altLang="en-US" sz="2000" b="1">
                <a:solidFill>
                  <a:srgbClr val="0000FF"/>
                </a:solidFill>
                <a:cs typeface="Times New Roman" panose="02020603050405020304" pitchFamily="18" charset="0"/>
              </a:rPr>
              <a:t>公司決定讓使用者透過網路的方式來調查使用者對每一個產品的滿意度，</a:t>
            </a:r>
            <a:br>
              <a:rPr lang="zh-TW" altLang="en-US" sz="2000" b="1">
                <a:solidFill>
                  <a:srgbClr val="0000FF"/>
                </a:solidFill>
                <a:cs typeface="Times New Roman" panose="02020603050405020304" pitchFamily="18" charset="0"/>
              </a:rPr>
            </a:br>
            <a:r>
              <a:rPr lang="zh-TW" altLang="en-US" sz="2000" b="1">
                <a:solidFill>
                  <a:srgbClr val="0000FF"/>
                </a:solidFill>
                <a:cs typeface="Times New Roman" panose="02020603050405020304" pitchFamily="18" charset="0"/>
              </a:rPr>
              <a:t>時間相當的緊急，且不容許將系統外包給其他公司來做。</a:t>
            </a:r>
          </a:p>
        </p:txBody>
      </p:sp>
    </p:spTree>
    <p:extLst>
      <p:ext uri="{BB962C8B-B14F-4D97-AF65-F5344CB8AC3E}">
        <p14:creationId xmlns:p14="http://schemas.microsoft.com/office/powerpoint/2010/main" val="1098408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17</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4"/>
          <p:cNvSpPr>
            <a:spLocks noChangeArrowheads="1"/>
          </p:cNvSpPr>
          <p:nvPr/>
        </p:nvSpPr>
        <p:spPr bwMode="auto">
          <a:xfrm>
            <a:off x="759158" y="67139"/>
            <a:ext cx="62928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zh-TW" altLang="en-US" sz="2000" b="1">
                <a:solidFill>
                  <a:srgbClr val="0000FF"/>
                </a:solidFill>
                <a:cs typeface="Times New Roman" panose="02020603050405020304" pitchFamily="18" charset="0"/>
              </a:rPr>
              <a:t>資訊中心的鄭主任把這個工作接下來，</a:t>
            </a:r>
            <a:br>
              <a:rPr lang="zh-TW" altLang="en-US" sz="2000" b="1">
                <a:solidFill>
                  <a:srgbClr val="0000FF"/>
                </a:solidFill>
                <a:cs typeface="Times New Roman" panose="02020603050405020304" pitchFamily="18" charset="0"/>
              </a:rPr>
            </a:br>
            <a:r>
              <a:rPr lang="zh-TW" altLang="en-US" sz="2000" b="1">
                <a:solidFill>
                  <a:srgbClr val="0000FF"/>
                </a:solidFill>
                <a:cs typeface="Times New Roman" panose="02020603050405020304" pitchFamily="18" charset="0"/>
              </a:rPr>
              <a:t>並指派給</a:t>
            </a:r>
            <a:r>
              <a:rPr lang="en-US" altLang="zh-TW" sz="2000" b="1">
                <a:solidFill>
                  <a:srgbClr val="0000FF"/>
                </a:solidFill>
                <a:cs typeface="Times New Roman" panose="02020603050405020304" pitchFamily="18" charset="0"/>
              </a:rPr>
              <a:t>Kimi</a:t>
            </a:r>
            <a:r>
              <a:rPr lang="zh-TW" altLang="en-US" sz="2000" b="1">
                <a:solidFill>
                  <a:srgbClr val="0000FF"/>
                </a:solidFill>
                <a:cs typeface="Times New Roman" panose="02020603050405020304" pitchFamily="18" charset="0"/>
              </a:rPr>
              <a:t>，要求一個月完成。</a:t>
            </a:r>
          </a:p>
        </p:txBody>
      </p:sp>
      <p:pic>
        <p:nvPicPr>
          <p:cNvPr id="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8045" y="2945276"/>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7096458" y="3953339"/>
            <a:ext cx="10795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8" name="Rectangle 7"/>
          <p:cNvSpPr>
            <a:spLocks noChangeArrowheads="1"/>
          </p:cNvSpPr>
          <p:nvPr/>
        </p:nvSpPr>
        <p:spPr bwMode="auto">
          <a:xfrm>
            <a:off x="2127583" y="859301"/>
            <a:ext cx="60483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Kimi</a:t>
            </a:r>
            <a:r>
              <a:rPr lang="zh-TW" altLang="en-US" sz="1800">
                <a:solidFill>
                  <a:schemeClr val="tx1"/>
                </a:solidFill>
                <a:cs typeface="Times New Roman" panose="02020603050405020304" pitchFamily="18" charset="0"/>
              </a:rPr>
              <a:t>手頭上還兩個新的軟體專案要寫、一個系統導入要進行。雖然他覺得一個月的時間要完成這個專案有點太急，但也只能硬著頭皮接下來。</a:t>
            </a:r>
          </a:p>
        </p:txBody>
      </p:sp>
      <p:sp>
        <p:nvSpPr>
          <p:cNvPr id="9" name="Rectangle 8"/>
          <p:cNvSpPr>
            <a:spLocks noChangeArrowheads="1"/>
          </p:cNvSpPr>
          <p:nvPr/>
        </p:nvSpPr>
        <p:spPr bwMode="auto">
          <a:xfrm>
            <a:off x="2127583" y="1722901"/>
            <a:ext cx="62642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dirty="0" err="1">
                <a:solidFill>
                  <a:schemeClr val="tx1"/>
                </a:solidFill>
                <a:cs typeface="Times New Roman" panose="02020603050405020304" pitchFamily="18" charset="0"/>
              </a:rPr>
              <a:t>Kimi上網看了幾個問卷調查系統的樣子，發現形式也不少。於是打電話給產品部的江經理</a:t>
            </a:r>
            <a:r>
              <a:rPr lang="en-US" altLang="zh-TW" sz="1800" dirty="0">
                <a:solidFill>
                  <a:schemeClr val="tx1"/>
                </a:solidFill>
                <a:cs typeface="Times New Roman" panose="02020603050405020304" pitchFamily="18" charset="0"/>
              </a:rPr>
              <a:t>，</a:t>
            </a:r>
            <a:r>
              <a:rPr lang="zh-TW" altLang="en-US" sz="1800" dirty="0">
                <a:solidFill>
                  <a:schemeClr val="tx1"/>
                </a:solidFill>
                <a:cs typeface="Times New Roman" panose="02020603050405020304" pitchFamily="18" charset="0"/>
              </a:rPr>
              <a:t>訪談一些問題。</a:t>
            </a:r>
          </a:p>
        </p:txBody>
      </p:sp>
      <p:sp>
        <p:nvSpPr>
          <p:cNvPr id="10" name="AutoShape 10"/>
          <p:cNvSpPr>
            <a:spLocks noChangeArrowheads="1"/>
          </p:cNvSpPr>
          <p:nvPr/>
        </p:nvSpPr>
        <p:spPr bwMode="auto">
          <a:xfrm>
            <a:off x="2127583" y="2516651"/>
            <a:ext cx="4610100" cy="649288"/>
          </a:xfrm>
          <a:prstGeom prst="wedgeRoundRectCallout">
            <a:avLst>
              <a:gd name="adj1" fmla="val 59093"/>
              <a:gd name="adj2" fmla="val 78361"/>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請問選項需不需要可以複選？需不需要輸入受訪者的年齡、地區、性別等？</a:t>
            </a:r>
          </a:p>
        </p:txBody>
      </p:sp>
      <p:pic>
        <p:nvPicPr>
          <p:cNvPr id="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2" y="2948451"/>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175880" y="3956514"/>
            <a:ext cx="13668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江經理</a:t>
            </a:r>
          </a:p>
        </p:txBody>
      </p:sp>
      <p:sp>
        <p:nvSpPr>
          <p:cNvPr id="13" name="AutoShape 13"/>
          <p:cNvSpPr>
            <a:spLocks noChangeArrowheads="1"/>
          </p:cNvSpPr>
          <p:nvPr/>
        </p:nvSpPr>
        <p:spPr bwMode="auto">
          <a:xfrm>
            <a:off x="1984708" y="3453276"/>
            <a:ext cx="4248150" cy="1008063"/>
          </a:xfrm>
          <a:prstGeom prst="wedgeRoundRectCallout">
            <a:avLst>
              <a:gd name="adj1" fmla="val -76833"/>
              <a:gd name="adj2" fmla="val -25907"/>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應該可以不用吧，這個業務可能要問</a:t>
            </a:r>
            <a:r>
              <a:rPr lang="en-US" altLang="zh-TW" sz="1800">
                <a:solidFill>
                  <a:schemeClr val="tx1"/>
                </a:solidFill>
                <a:cs typeface="Times New Roman" panose="02020603050405020304" pitchFamily="18" charset="0"/>
              </a:rPr>
              <a:t>Paul</a:t>
            </a:r>
            <a:r>
              <a:rPr lang="zh-TW" altLang="en-US" sz="1800">
                <a:solidFill>
                  <a:schemeClr val="tx1"/>
                </a:solidFill>
                <a:cs typeface="Times New Roman" panose="02020603050405020304" pitchFamily="18" charset="0"/>
              </a:rPr>
              <a:t>。或者你把功能做出來，到時候我們要輸入就輸入，不輸入就跳過吧，這樣比較有彈性！ </a:t>
            </a:r>
          </a:p>
        </p:txBody>
      </p:sp>
      <p:sp>
        <p:nvSpPr>
          <p:cNvPr id="14" name="Rectangle 14"/>
          <p:cNvSpPr>
            <a:spLocks noChangeArrowheads="1"/>
          </p:cNvSpPr>
          <p:nvPr/>
        </p:nvSpPr>
        <p:spPr bwMode="auto">
          <a:xfrm>
            <a:off x="2272045" y="4532776"/>
            <a:ext cx="6121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Kimi</a:t>
            </a:r>
            <a:r>
              <a:rPr lang="zh-TW" altLang="en-US" sz="1800">
                <a:solidFill>
                  <a:schemeClr val="tx1"/>
                </a:solidFill>
                <a:cs typeface="Times New Roman" panose="02020603050405020304" pitchFamily="18" charset="0"/>
              </a:rPr>
              <a:t>發現問了等於白問，在時程這麼緊急的情況下，當然選擇把這個功能省略。</a:t>
            </a:r>
          </a:p>
        </p:txBody>
      </p:sp>
      <p:sp>
        <p:nvSpPr>
          <p:cNvPr id="15" name="Text Box 15"/>
          <p:cNvSpPr txBox="1">
            <a:spLocks noChangeArrowheads="1"/>
          </p:cNvSpPr>
          <p:nvPr/>
        </p:nvSpPr>
        <p:spPr bwMode="auto">
          <a:xfrm>
            <a:off x="-347330" y="4243851"/>
            <a:ext cx="1763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（業務部）</a:t>
            </a:r>
          </a:p>
        </p:txBody>
      </p:sp>
    </p:spTree>
    <p:extLst>
      <p:ext uri="{BB962C8B-B14F-4D97-AF65-F5344CB8AC3E}">
        <p14:creationId xmlns:p14="http://schemas.microsoft.com/office/powerpoint/2010/main" val="3408422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18</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4"/>
          <p:cNvSpPr>
            <a:spLocks noChangeArrowheads="1"/>
          </p:cNvSpPr>
          <p:nvPr/>
        </p:nvSpPr>
        <p:spPr bwMode="auto">
          <a:xfrm>
            <a:off x="1399215" y="164473"/>
            <a:ext cx="59769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zh-TW" altLang="en-US" sz="2000" b="1">
                <a:solidFill>
                  <a:srgbClr val="0000FF"/>
                </a:solidFill>
                <a:cs typeface="Times New Roman" panose="02020603050405020304" pitchFamily="18" charset="0"/>
              </a:rPr>
              <a:t>五月初系統開發完成。</a:t>
            </a:r>
            <a:r>
              <a:rPr lang="en-US" altLang="zh-TW" sz="2000" b="1">
                <a:solidFill>
                  <a:srgbClr val="0000FF"/>
                </a:solidFill>
                <a:cs typeface="Times New Roman" panose="02020603050405020304" pitchFamily="18" charset="0"/>
              </a:rPr>
              <a:t>Kimi</a:t>
            </a:r>
            <a:r>
              <a:rPr lang="zh-TW" altLang="en-US" sz="2000" b="1">
                <a:solidFill>
                  <a:srgbClr val="0000FF"/>
                </a:solidFill>
                <a:cs typeface="Times New Roman" panose="02020603050405020304" pitchFamily="18" charset="0"/>
              </a:rPr>
              <a:t>開始展示給各單位來看</a:t>
            </a:r>
          </a:p>
        </p:txBody>
      </p:sp>
      <p:pic>
        <p:nvPicPr>
          <p:cNvPr id="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90" y="2104398"/>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185110" y="3112460"/>
            <a:ext cx="13668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Paul</a:t>
            </a:r>
          </a:p>
        </p:txBody>
      </p:sp>
      <p:sp>
        <p:nvSpPr>
          <p:cNvPr id="8" name="AutoShape 7"/>
          <p:cNvSpPr>
            <a:spLocks noChangeArrowheads="1"/>
          </p:cNvSpPr>
          <p:nvPr/>
        </p:nvSpPr>
        <p:spPr bwMode="auto">
          <a:xfrm>
            <a:off x="1904040" y="1028073"/>
            <a:ext cx="4537075" cy="719137"/>
          </a:xfrm>
          <a:prstGeom prst="wedgeRoundRectCallout">
            <a:avLst>
              <a:gd name="adj1" fmla="val -70222"/>
              <a:gd name="adj2" fmla="val 112694"/>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怎麼不能輸入訪員的姓名？這樣我們沒有辦法控管問卷的狀態阿</a:t>
            </a:r>
            <a:r>
              <a:rPr lang="zh-TW" altLang="en-US" sz="1800">
                <a:solidFill>
                  <a:schemeClr val="tx1"/>
                </a:solidFill>
                <a:cs typeface="Times New Roman" panose="02020603050405020304" pitchFamily="18" charset="0"/>
              </a:rPr>
              <a:t>！</a:t>
            </a:r>
          </a:p>
        </p:txBody>
      </p:sp>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4865" y="2825123"/>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7233278" y="3833185"/>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11" name="AutoShape 10"/>
          <p:cNvSpPr>
            <a:spLocks noChangeArrowheads="1"/>
          </p:cNvSpPr>
          <p:nvPr/>
        </p:nvSpPr>
        <p:spPr bwMode="auto">
          <a:xfrm>
            <a:off x="2767640" y="1964698"/>
            <a:ext cx="4610100" cy="649287"/>
          </a:xfrm>
          <a:prstGeom prst="wedgeRoundRectCallout">
            <a:avLst>
              <a:gd name="adj1" fmla="val 48278"/>
              <a:gd name="adj2" fmla="val 107704"/>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可是當初也沒有說要做這個功能啊？ </a:t>
            </a:r>
          </a:p>
        </p:txBody>
      </p:sp>
      <p:sp>
        <p:nvSpPr>
          <p:cNvPr id="12" name="AutoShape 11"/>
          <p:cNvSpPr>
            <a:spLocks noChangeArrowheads="1"/>
          </p:cNvSpPr>
          <p:nvPr/>
        </p:nvSpPr>
        <p:spPr bwMode="auto">
          <a:xfrm>
            <a:off x="1183315" y="2828298"/>
            <a:ext cx="4826000" cy="503237"/>
          </a:xfrm>
          <a:prstGeom prst="wedgeRoundRectCallout">
            <a:avLst>
              <a:gd name="adj1" fmla="val -54542"/>
              <a:gd name="adj2" fmla="val -123815"/>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這還需要說嗎？這是</a:t>
            </a:r>
            <a:r>
              <a:rPr lang="en-US" altLang="zh-TW" sz="1800">
                <a:solidFill>
                  <a:schemeClr val="tx1"/>
                </a:solidFill>
                <a:cs typeface="Times New Roman" panose="02020603050405020304" pitchFamily="18" charset="0"/>
              </a:rPr>
              <a:t>common sense</a:t>
            </a:r>
            <a:r>
              <a:rPr lang="zh-TW" altLang="en-US" sz="1800">
                <a:solidFill>
                  <a:schemeClr val="tx1"/>
                </a:solidFill>
                <a:cs typeface="Times New Roman" panose="02020603050405020304" pitchFamily="18" charset="0"/>
              </a:rPr>
              <a:t>吧！ </a:t>
            </a:r>
          </a:p>
        </p:txBody>
      </p:sp>
      <p:sp>
        <p:nvSpPr>
          <p:cNvPr id="13" name="Rectangle 15"/>
          <p:cNvSpPr>
            <a:spLocks noChangeArrowheads="1"/>
          </p:cNvSpPr>
          <p:nvPr/>
        </p:nvSpPr>
        <p:spPr bwMode="auto">
          <a:xfrm>
            <a:off x="2048503" y="3620460"/>
            <a:ext cx="51831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Kimi</a:t>
            </a:r>
            <a:r>
              <a:rPr lang="zh-TW" altLang="en-US" sz="1800">
                <a:solidFill>
                  <a:schemeClr val="tx1"/>
                </a:solidFill>
                <a:cs typeface="Times New Roman" panose="02020603050405020304" pitchFamily="18" charset="0"/>
              </a:rPr>
              <a:t>不敢說什麼，只能說是啞巴吃黃連，有苦說不出。一邊翻開筆記做個註解，一邊準備繼續展示系統。</a:t>
            </a:r>
          </a:p>
        </p:txBody>
      </p:sp>
    </p:spTree>
    <p:extLst>
      <p:ext uri="{BB962C8B-B14F-4D97-AF65-F5344CB8AC3E}">
        <p14:creationId xmlns:p14="http://schemas.microsoft.com/office/powerpoint/2010/main" val="221996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19</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196864"/>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0" y="2204926"/>
            <a:ext cx="13668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Paul</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437" y="1704864"/>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7562850" y="2712926"/>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9" name="AutoShape 8"/>
          <p:cNvSpPr>
            <a:spLocks noChangeArrowheads="1"/>
          </p:cNvSpPr>
          <p:nvPr/>
        </p:nvSpPr>
        <p:spPr bwMode="auto">
          <a:xfrm>
            <a:off x="1800225" y="191976"/>
            <a:ext cx="5075237" cy="576263"/>
          </a:xfrm>
          <a:prstGeom prst="wedgeRoundRectCallout">
            <a:avLst>
              <a:gd name="adj1" fmla="val -61634"/>
              <a:gd name="adj2" fmla="val 168731"/>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這個問卷只能單選，不能複選？</a:t>
            </a:r>
          </a:p>
          <a:p>
            <a:pPr eaLnBrk="1" hangingPunct="1">
              <a:spcBef>
                <a:spcPct val="0"/>
              </a:spcBef>
              <a:buClr>
                <a:srgbClr val="000000"/>
              </a:buClr>
              <a:buSzPct val="100000"/>
              <a:buFont typeface="Times New Roman" panose="02020603050405020304" pitchFamily="18" charset="0"/>
              <a:buNone/>
            </a:pPr>
            <a:endParaRPr lang="zh-TW" altLang="en-US" sz="1800">
              <a:solidFill>
                <a:schemeClr val="tx1"/>
              </a:solidFill>
              <a:cs typeface="Times New Roman" panose="02020603050405020304" pitchFamily="18" charset="0"/>
            </a:endParaRPr>
          </a:p>
        </p:txBody>
      </p:sp>
      <p:sp>
        <p:nvSpPr>
          <p:cNvPr id="10" name="AutoShape 9"/>
          <p:cNvSpPr>
            <a:spLocks noChangeArrowheads="1"/>
          </p:cNvSpPr>
          <p:nvPr/>
        </p:nvSpPr>
        <p:spPr bwMode="auto">
          <a:xfrm>
            <a:off x="2305050" y="4343289"/>
            <a:ext cx="6121400" cy="528637"/>
          </a:xfrm>
          <a:prstGeom prst="wedgeRoundRectCallout">
            <a:avLst>
              <a:gd name="adj1" fmla="val 43361"/>
              <a:gd name="adj2" fmla="val -260509"/>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時間這麼趕，這些功能做不出來啦。當初也不說清楚！</a:t>
            </a:r>
          </a:p>
        </p:txBody>
      </p:sp>
      <p:pic>
        <p:nvPicPr>
          <p:cNvPr id="1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2781189"/>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p:cNvSpPr txBox="1">
            <a:spLocks noChangeArrowheads="1"/>
          </p:cNvSpPr>
          <p:nvPr/>
        </p:nvSpPr>
        <p:spPr bwMode="auto">
          <a:xfrm>
            <a:off x="74612" y="3860689"/>
            <a:ext cx="13668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江經理</a:t>
            </a:r>
          </a:p>
        </p:txBody>
      </p:sp>
      <p:sp>
        <p:nvSpPr>
          <p:cNvPr id="13" name="AutoShape 12"/>
          <p:cNvSpPr>
            <a:spLocks noChangeArrowheads="1"/>
          </p:cNvSpPr>
          <p:nvPr/>
        </p:nvSpPr>
        <p:spPr bwMode="auto">
          <a:xfrm>
            <a:off x="1944687" y="2566876"/>
            <a:ext cx="2592388" cy="288925"/>
          </a:xfrm>
          <a:prstGeom prst="wedgeRoundRectCallout">
            <a:avLst>
              <a:gd name="adj1" fmla="val -75597"/>
              <a:gd name="adj2" fmla="val 184065"/>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對阿！我有說喔 </a:t>
            </a:r>
            <a:r>
              <a:rPr lang="en-US" altLang="zh-TW" sz="1800">
                <a:solidFill>
                  <a:schemeClr val="tx1"/>
                </a:solidFill>
                <a:cs typeface="Times New Roman" panose="02020603050405020304" pitchFamily="18" charset="0"/>
              </a:rPr>
              <a:t>!</a:t>
            </a:r>
          </a:p>
        </p:txBody>
      </p:sp>
      <p:sp>
        <p:nvSpPr>
          <p:cNvPr id="14" name="AutoShape 13"/>
          <p:cNvSpPr>
            <a:spLocks noChangeArrowheads="1"/>
          </p:cNvSpPr>
          <p:nvPr/>
        </p:nvSpPr>
        <p:spPr bwMode="auto">
          <a:xfrm>
            <a:off x="2808287" y="1055576"/>
            <a:ext cx="4610100" cy="431800"/>
          </a:xfrm>
          <a:prstGeom prst="wedgeRoundRectCallout">
            <a:avLst>
              <a:gd name="adj1" fmla="val 55681"/>
              <a:gd name="adj2" fmla="val 112866"/>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對啊！（江經理說不用的吧！）</a:t>
            </a:r>
          </a:p>
        </p:txBody>
      </p:sp>
      <p:sp>
        <p:nvSpPr>
          <p:cNvPr id="15" name="AutoShape 14"/>
          <p:cNvSpPr>
            <a:spLocks noChangeArrowheads="1"/>
          </p:cNvSpPr>
          <p:nvPr/>
        </p:nvSpPr>
        <p:spPr bwMode="auto">
          <a:xfrm>
            <a:off x="1944687" y="1750901"/>
            <a:ext cx="5256213" cy="576263"/>
          </a:xfrm>
          <a:prstGeom prst="wedgeRoundRectCallout">
            <a:avLst>
              <a:gd name="adj1" fmla="val -64949"/>
              <a:gd name="adj2" fmla="val -52755"/>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上次江經理不是有跟你們說要加這個功能嗎？ </a:t>
            </a:r>
          </a:p>
        </p:txBody>
      </p:sp>
      <p:sp>
        <p:nvSpPr>
          <p:cNvPr id="16" name="AutoShape 15"/>
          <p:cNvSpPr>
            <a:spLocks noChangeArrowheads="1"/>
          </p:cNvSpPr>
          <p:nvPr/>
        </p:nvSpPr>
        <p:spPr bwMode="auto">
          <a:xfrm>
            <a:off x="2881312" y="2998676"/>
            <a:ext cx="4319588" cy="431800"/>
          </a:xfrm>
          <a:prstGeom prst="wedgeRoundRectCallout">
            <a:avLst>
              <a:gd name="adj1" fmla="val 58269"/>
              <a:gd name="adj2" fmla="val -155884"/>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可是上次江經理是說應該不用做！</a:t>
            </a:r>
          </a:p>
        </p:txBody>
      </p:sp>
      <p:sp>
        <p:nvSpPr>
          <p:cNvPr id="17" name="AutoShape 16"/>
          <p:cNvSpPr>
            <a:spLocks noChangeArrowheads="1"/>
          </p:cNvSpPr>
          <p:nvPr/>
        </p:nvSpPr>
        <p:spPr bwMode="auto">
          <a:xfrm>
            <a:off x="1873250" y="3647964"/>
            <a:ext cx="4175125" cy="504825"/>
          </a:xfrm>
          <a:prstGeom prst="wedgeRoundRectCallout">
            <a:avLst>
              <a:gd name="adj1" fmla="val -63384"/>
              <a:gd name="adj2" fmla="val -103144"/>
              <a:gd name="adj3" fmla="val 16667"/>
            </a:avLst>
          </a:prstGeom>
          <a:solidFill>
            <a:srgbClr val="FFFF99"/>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我是這麼說沒錯，但是我也說要把它寫出來，到時候用不到就不用 </a:t>
            </a:r>
          </a:p>
        </p:txBody>
      </p:sp>
    </p:spTree>
    <p:extLst>
      <p:ext uri="{BB962C8B-B14F-4D97-AF65-F5344CB8AC3E}">
        <p14:creationId xmlns:p14="http://schemas.microsoft.com/office/powerpoint/2010/main" val="3791561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TW" altLang="en-US" sz="6000" dirty="0" smtClean="0">
                <a:latin typeface="Dosis Light" panose="02020500000000000000" charset="0"/>
                <a:ea typeface="微軟正黑體" panose="020B0604030504040204" pitchFamily="34" charset="-120"/>
              </a:rPr>
              <a:t>講</a:t>
            </a:r>
            <a:r>
              <a:rPr lang="zh-TW" altLang="en-US" sz="6000" dirty="0">
                <a:latin typeface="Dosis Light" panose="02020500000000000000" charset="0"/>
                <a:ea typeface="微軟正黑體" panose="020B0604030504040204" pitchFamily="34" charset="-120"/>
              </a:rPr>
              <a:t>者</a:t>
            </a:r>
            <a:endParaRPr sz="6000" dirty="0">
              <a:latin typeface="Dosis Light" panose="02020500000000000000" charset="0"/>
              <a:ea typeface="微軟正黑體" panose="020B0604030504040204" pitchFamily="34" charset="-120"/>
            </a:endParaRPr>
          </a:p>
        </p:txBody>
      </p:sp>
      <p:sp>
        <p:nvSpPr>
          <p:cNvPr id="3851" name="Shape 3851"/>
          <p:cNvSpPr txBox="1">
            <a:spLocks noGrp="1"/>
          </p:cNvSpPr>
          <p:nvPr>
            <p:ph type="subTitle" idx="4294967295"/>
          </p:nvPr>
        </p:nvSpPr>
        <p:spPr>
          <a:xfrm>
            <a:off x="3319624" y="1968723"/>
            <a:ext cx="4820765" cy="24876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zh-TW" altLang="en-US" sz="3600" b="1" dirty="0" smtClean="0">
                <a:latin typeface="Dosis Light" panose="02020500000000000000" charset="0"/>
                <a:ea typeface="微軟正黑體" panose="020B0604030504040204" pitchFamily="34" charset="-120"/>
                <a:cs typeface="Titillium Web"/>
                <a:sym typeface="Titillium Web"/>
              </a:rPr>
              <a:t>徐國勛</a:t>
            </a:r>
            <a:endParaRPr lang="en-US" altLang="zh-TW" sz="3600" b="1" dirty="0" smtClean="0">
              <a:latin typeface="Dosis Light" panose="02020500000000000000" charset="0"/>
              <a:ea typeface="微軟正黑體" panose="020B0604030504040204" pitchFamily="34" charset="-120"/>
              <a:cs typeface="Titillium Web"/>
              <a:sym typeface="Titillium Web"/>
            </a:endParaRPr>
          </a:p>
          <a:p>
            <a:pPr marL="0" lvl="0" indent="0" rtl="0">
              <a:spcBef>
                <a:spcPts val="600"/>
              </a:spcBef>
              <a:spcAft>
                <a:spcPts val="0"/>
              </a:spcAft>
              <a:buNone/>
            </a:pPr>
            <a:r>
              <a:rPr lang="zh-TW" altLang="en-US" sz="2000" dirty="0">
                <a:latin typeface="Dosis Light" panose="02020500000000000000" charset="0"/>
                <a:ea typeface="微軟正黑體" panose="020B0604030504040204" pitchFamily="34" charset="-120"/>
              </a:rPr>
              <a:t>臺</a:t>
            </a:r>
            <a:r>
              <a:rPr lang="zh-TW" altLang="en-US" sz="2000" dirty="0" smtClean="0">
                <a:latin typeface="Dosis Light" panose="02020500000000000000" charset="0"/>
                <a:ea typeface="微軟正黑體" panose="020B0604030504040204" pitchFamily="34" charset="-120"/>
              </a:rPr>
              <a:t>中教育大學資訊工程學系副教授</a:t>
            </a:r>
            <a:endParaRPr lang="en-US" altLang="zh-TW" sz="2000" dirty="0" smtClean="0">
              <a:latin typeface="Dosis Light" panose="02020500000000000000" charset="0"/>
              <a:ea typeface="微軟正黑體" panose="020B0604030504040204" pitchFamily="34" charset="-120"/>
            </a:endParaRPr>
          </a:p>
          <a:p>
            <a:pPr marL="0" lvl="0" indent="0">
              <a:spcBef>
                <a:spcPts val="600"/>
              </a:spcBef>
              <a:spcAft>
                <a:spcPts val="0"/>
              </a:spcAft>
              <a:buClr>
                <a:schemeClr val="dk1"/>
              </a:buClr>
              <a:buSzPts val="1100"/>
              <a:buFont typeface="Arial"/>
              <a:buNone/>
            </a:pPr>
            <a:r>
              <a:rPr lang="en-US" sz="2000" b="1" dirty="0" smtClean="0">
                <a:latin typeface="Dosis Light" panose="02020500000000000000" charset="0"/>
                <a:ea typeface="微軟正黑體" panose="020B0604030504040204" pitchFamily="34" charset="-120"/>
              </a:rPr>
              <a:t>glenn@mail.ntcu.edu.tw</a:t>
            </a:r>
            <a:endParaRPr sz="2000" b="1" dirty="0">
              <a:latin typeface="Dosis Light" panose="02020500000000000000" charset="0"/>
              <a:ea typeface="微軟正黑體" panose="020B0604030504040204" pitchFamily="34" charset="-120"/>
            </a:endParaRPr>
          </a:p>
        </p:txBody>
      </p:sp>
      <p:pic>
        <p:nvPicPr>
          <p:cNvPr id="3852" name="Shape 3852"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
        <p:nvSpPr>
          <p:cNvPr id="3" name="文字方塊 2"/>
          <p:cNvSpPr txBox="1"/>
          <p:nvPr/>
        </p:nvSpPr>
        <p:spPr>
          <a:xfrm>
            <a:off x="2931531" y="4740811"/>
            <a:ext cx="5511445" cy="307777"/>
          </a:xfrm>
          <a:prstGeom prst="rect">
            <a:avLst/>
          </a:prstGeom>
          <a:noFill/>
        </p:spPr>
        <p:txBody>
          <a:bodyPr wrap="none" rtlCol="0">
            <a:spAutoFit/>
          </a:bodyPr>
          <a:lstStyle/>
          <a:p>
            <a:r>
              <a:rPr lang="zh-TW" altLang="en-US" dirty="0" smtClean="0"/>
              <a:t>*投影片初稿由輔仁大學資工系范姜永益教授提供製作，特此感謝</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20</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4"/>
          <p:cNvSpPr>
            <a:spLocks noChangeArrowheads="1"/>
          </p:cNvSpPr>
          <p:nvPr/>
        </p:nvSpPr>
        <p:spPr bwMode="auto">
          <a:xfrm>
            <a:off x="715039" y="296715"/>
            <a:ext cx="58816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en-US" altLang="zh-TW" sz="2000" b="1">
                <a:solidFill>
                  <a:srgbClr val="0000FF"/>
                </a:solidFill>
                <a:cs typeface="Times New Roman" panose="02020603050405020304" pitchFamily="18" charset="0"/>
              </a:rPr>
              <a:t>Kimi</a:t>
            </a:r>
            <a:r>
              <a:rPr lang="zh-TW" altLang="en-US" sz="2000" b="1">
                <a:solidFill>
                  <a:srgbClr val="0000FF"/>
                </a:solidFill>
                <a:cs typeface="Times New Roman" panose="02020603050405020304" pitchFamily="18" charset="0"/>
              </a:rPr>
              <a:t>在上級的壓力下還是回去把系統趕了出來。</a:t>
            </a:r>
            <a:r>
              <a:rPr lang="zh-TW" altLang="en-GB" sz="2000" b="1">
                <a:solidFill>
                  <a:srgbClr val="0000FF"/>
                </a:solidFill>
                <a:cs typeface="Times New Roman" panose="02020603050405020304" pitchFamily="18" charset="0"/>
              </a:rPr>
              <a:t> </a:t>
            </a:r>
          </a:p>
        </p:txBody>
      </p:sp>
      <p:pic>
        <p:nvPicPr>
          <p:cNvPr id="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5289" y="1293665"/>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6523702" y="2301727"/>
            <a:ext cx="1079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8" name="AutoShape 7"/>
          <p:cNvSpPr>
            <a:spLocks noChangeArrowheads="1"/>
          </p:cNvSpPr>
          <p:nvPr/>
        </p:nvSpPr>
        <p:spPr bwMode="auto">
          <a:xfrm>
            <a:off x="1269077" y="1149202"/>
            <a:ext cx="4610100" cy="649288"/>
          </a:xfrm>
          <a:prstGeom prst="wedgeRoundRectCallout">
            <a:avLst>
              <a:gd name="adj1" fmla="val 64292"/>
              <a:gd name="adj2" fmla="val 36551"/>
              <a:gd name="adj3" fmla="val 16667"/>
            </a:avLst>
          </a:prstGeom>
          <a:solidFill>
            <a:srgbClr val="99CCFF"/>
          </a:solidFill>
          <a:ln w="12700" algn="ctr">
            <a:solidFill>
              <a:schemeClr val="tx1"/>
            </a:solidFill>
            <a:prstDash val="dashDot"/>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需不需要把所有的功能都列表出來，請他們確認？</a:t>
            </a:r>
          </a:p>
        </p:txBody>
      </p:sp>
      <p:sp>
        <p:nvSpPr>
          <p:cNvPr id="9" name="AutoShape 8"/>
          <p:cNvSpPr>
            <a:spLocks noChangeArrowheads="1"/>
          </p:cNvSpPr>
          <p:nvPr/>
        </p:nvSpPr>
        <p:spPr bwMode="auto">
          <a:xfrm>
            <a:off x="1269077" y="2012802"/>
            <a:ext cx="4610100" cy="649288"/>
          </a:xfrm>
          <a:prstGeom prst="wedgeRoundRectCallout">
            <a:avLst>
              <a:gd name="adj1" fmla="val 63704"/>
              <a:gd name="adj2" fmla="val -51954"/>
              <a:gd name="adj3" fmla="val 16667"/>
            </a:avLst>
          </a:prstGeom>
          <a:solidFill>
            <a:srgbClr val="99CCFF"/>
          </a:solidFill>
          <a:ln w="12700" algn="ctr">
            <a:solidFill>
              <a:schemeClr val="tx1"/>
            </a:solidFill>
            <a:prstDash val="dashDot"/>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還是算了吧，就把這些功能做出來就好</a:t>
            </a:r>
          </a:p>
        </p:txBody>
      </p:sp>
      <p:sp>
        <p:nvSpPr>
          <p:cNvPr id="10" name="Rectangle 9"/>
          <p:cNvSpPr>
            <a:spLocks noChangeArrowheads="1"/>
          </p:cNvSpPr>
          <p:nvPr/>
        </p:nvSpPr>
        <p:spPr bwMode="auto">
          <a:xfrm>
            <a:off x="835689" y="3097065"/>
            <a:ext cx="6553200"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2000" b="1">
                <a:solidFill>
                  <a:srgbClr val="0000FF"/>
                </a:solidFill>
                <a:cs typeface="Times New Roman" panose="02020603050405020304" pitchFamily="18" charset="0"/>
              </a:rPr>
              <a:t>2007</a:t>
            </a:r>
            <a:r>
              <a:rPr lang="zh-TW" altLang="en-US" sz="2000" b="1">
                <a:solidFill>
                  <a:srgbClr val="0000FF"/>
                </a:solidFill>
                <a:cs typeface="Times New Roman" panose="02020603050405020304" pitchFamily="18" charset="0"/>
              </a:rPr>
              <a:t>年五月底，</a:t>
            </a:r>
            <a:r>
              <a:rPr lang="en-US" altLang="zh-TW" sz="2000" b="1">
                <a:solidFill>
                  <a:srgbClr val="0000FF"/>
                </a:solidFill>
                <a:cs typeface="Times New Roman" panose="02020603050405020304" pitchFamily="18" charset="0"/>
              </a:rPr>
              <a:t>Kimi</a:t>
            </a:r>
            <a:r>
              <a:rPr lang="zh-TW" altLang="en-US" sz="2000" b="1">
                <a:solidFill>
                  <a:srgbClr val="0000FF"/>
                </a:solidFill>
                <a:cs typeface="Times New Roman" panose="02020603050405020304" pitchFamily="18" charset="0"/>
              </a:rPr>
              <a:t>再做一次的</a:t>
            </a:r>
            <a:r>
              <a:rPr lang="en-US" altLang="zh-TW" sz="2000" b="1">
                <a:solidFill>
                  <a:srgbClr val="0000FF"/>
                </a:solidFill>
                <a:cs typeface="Times New Roman" panose="02020603050405020304" pitchFamily="18" charset="0"/>
              </a:rPr>
              <a:t>demo</a:t>
            </a:r>
            <a:r>
              <a:rPr lang="zh-TW" altLang="en-US" sz="2000" b="1">
                <a:solidFill>
                  <a:srgbClr val="0000FF"/>
                </a:solidFill>
                <a:cs typeface="Times New Roman" panose="02020603050405020304" pitchFamily="18" charset="0"/>
              </a:rPr>
              <a:t>。</a:t>
            </a:r>
            <a:br>
              <a:rPr lang="zh-TW" altLang="en-US" sz="2000" b="1">
                <a:solidFill>
                  <a:srgbClr val="0000FF"/>
                </a:solidFill>
                <a:cs typeface="Times New Roman" panose="02020603050405020304" pitchFamily="18" charset="0"/>
              </a:rPr>
            </a:br>
            <a:r>
              <a:rPr lang="zh-TW" altLang="en-US" sz="2000" b="1">
                <a:solidFill>
                  <a:srgbClr val="0000FF"/>
                </a:solidFill>
                <a:cs typeface="Times New Roman" panose="02020603050405020304" pitchFamily="18" charset="0"/>
              </a:rPr>
              <a:t>這一次的問題比較少，多半是做一些畫面的調整，各單位對這個系統顯然是很滿意。</a:t>
            </a:r>
          </a:p>
          <a:p>
            <a:pPr eaLnBrk="1" hangingPunct="1">
              <a:spcBef>
                <a:spcPct val="0"/>
              </a:spcBef>
              <a:buClr>
                <a:srgbClr val="000000"/>
              </a:buClr>
              <a:buSzPct val="100000"/>
              <a:buFont typeface="Times New Roman" panose="02020603050405020304" pitchFamily="18" charset="0"/>
              <a:buNone/>
            </a:pPr>
            <a:r>
              <a:rPr lang="zh-TW" altLang="en-US" sz="2000" b="1">
                <a:solidFill>
                  <a:srgbClr val="0000FF"/>
                </a:solidFill>
                <a:cs typeface="Times New Roman" panose="02020603050405020304" pitchFamily="18" charset="0"/>
              </a:rPr>
              <a:t>於是開始在公司的入口網站公告六月份要開始做市調，並且有抽獎送手機的活動。</a:t>
            </a:r>
          </a:p>
        </p:txBody>
      </p:sp>
    </p:spTree>
    <p:extLst>
      <p:ext uri="{BB962C8B-B14F-4D97-AF65-F5344CB8AC3E}">
        <p14:creationId xmlns:p14="http://schemas.microsoft.com/office/powerpoint/2010/main" val="316311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21</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83" y="1908738"/>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89417" y="2916801"/>
            <a:ext cx="13668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Paul</a:t>
            </a:r>
          </a:p>
        </p:txBody>
      </p:sp>
      <p:sp>
        <p:nvSpPr>
          <p:cNvPr id="7" name="AutoShape 6"/>
          <p:cNvSpPr>
            <a:spLocks noChangeArrowheads="1"/>
          </p:cNvSpPr>
          <p:nvPr/>
        </p:nvSpPr>
        <p:spPr bwMode="auto">
          <a:xfrm>
            <a:off x="1999733" y="903851"/>
            <a:ext cx="5184775" cy="504825"/>
          </a:xfrm>
          <a:prstGeom prst="wedgeRoundRectCallout">
            <a:avLst>
              <a:gd name="adj1" fmla="val -66444"/>
              <a:gd name="adj2" fmla="val 175472"/>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en-US" sz="1800" dirty="0" err="1">
                <a:solidFill>
                  <a:schemeClr val="tx1"/>
                </a:solidFill>
                <a:cs typeface="Times New Roman" panose="02020603050405020304" pitchFamily="18" charset="0"/>
              </a:rPr>
              <a:t>Kimi，幫我一個忙，</a:t>
            </a:r>
            <a:r>
              <a:rPr lang="en-US" altLang="en-US" sz="1800" dirty="0" err="1" smtClean="0">
                <a:solidFill>
                  <a:schemeClr val="tx1"/>
                </a:solidFill>
                <a:cs typeface="Times New Roman" panose="02020603050405020304" pitchFamily="18" charset="0"/>
              </a:rPr>
              <a:t>加上一個可以跳</a:t>
            </a:r>
            <a:r>
              <a:rPr lang="zh-TW" altLang="en-US" sz="1800" dirty="0" smtClean="0">
                <a:solidFill>
                  <a:schemeClr val="tx1"/>
                </a:solidFill>
                <a:cs typeface="Times New Roman" panose="02020603050405020304" pitchFamily="18" charset="0"/>
              </a:rPr>
              <a:t>題</a:t>
            </a:r>
            <a:r>
              <a:rPr lang="en-US" altLang="en-US" sz="1800" dirty="0" err="1" smtClean="0">
                <a:solidFill>
                  <a:schemeClr val="tx1"/>
                </a:solidFill>
                <a:cs typeface="Times New Roman" panose="02020603050405020304" pitchFamily="18" charset="0"/>
              </a:rPr>
              <a:t>的功能</a:t>
            </a:r>
            <a:endParaRPr lang="zh-TW" altLang="en-US" sz="1800" dirty="0">
              <a:solidFill>
                <a:schemeClr val="tx1"/>
              </a:solidFill>
              <a:cs typeface="Times New Roman" panose="02020603050405020304" pitchFamily="18" charset="0"/>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558" y="2486588"/>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7328971" y="3494651"/>
            <a:ext cx="10795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10" name="AutoShape 9"/>
          <p:cNvSpPr>
            <a:spLocks noChangeArrowheads="1"/>
          </p:cNvSpPr>
          <p:nvPr/>
        </p:nvSpPr>
        <p:spPr bwMode="auto">
          <a:xfrm>
            <a:off x="4736583" y="1696013"/>
            <a:ext cx="2520950" cy="501650"/>
          </a:xfrm>
          <a:prstGeom prst="wedgeRoundRectCallout">
            <a:avLst>
              <a:gd name="adj1" fmla="val 58310"/>
              <a:gd name="adj2" fmla="val 168986"/>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什麼是</a:t>
            </a:r>
            <a:r>
              <a:rPr lang="zh-TW" altLang="en-US" sz="1800" dirty="0" smtClean="0">
                <a:solidFill>
                  <a:schemeClr val="tx1"/>
                </a:solidFill>
                <a:cs typeface="Times New Roman" panose="02020603050405020304" pitchFamily="18" charset="0"/>
              </a:rPr>
              <a:t>跳題？ </a:t>
            </a:r>
            <a:endParaRPr lang="zh-TW" altLang="en-US" sz="1800" dirty="0">
              <a:solidFill>
                <a:schemeClr val="tx1"/>
              </a:solidFill>
              <a:cs typeface="Times New Roman" panose="02020603050405020304" pitchFamily="18" charset="0"/>
            </a:endParaRPr>
          </a:p>
        </p:txBody>
      </p:sp>
      <p:sp>
        <p:nvSpPr>
          <p:cNvPr id="11" name="AutoShape 10"/>
          <p:cNvSpPr>
            <a:spLocks noChangeArrowheads="1"/>
          </p:cNvSpPr>
          <p:nvPr/>
        </p:nvSpPr>
        <p:spPr bwMode="auto">
          <a:xfrm>
            <a:off x="1136133" y="4216963"/>
            <a:ext cx="6480175" cy="503238"/>
          </a:xfrm>
          <a:prstGeom prst="wedgeRoundRectCallout">
            <a:avLst>
              <a:gd name="adj1" fmla="val -57278"/>
              <a:gd name="adj2" fmla="val -226972"/>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我還沒有跟他說，我等一下打電話給他，你趕快先改 </a:t>
            </a:r>
          </a:p>
        </p:txBody>
      </p:sp>
      <p:sp>
        <p:nvSpPr>
          <p:cNvPr id="12" name="AutoShape 11"/>
          <p:cNvSpPr>
            <a:spLocks noChangeArrowheads="1"/>
          </p:cNvSpPr>
          <p:nvPr/>
        </p:nvSpPr>
        <p:spPr bwMode="auto">
          <a:xfrm>
            <a:off x="1279008" y="2489763"/>
            <a:ext cx="5473700" cy="646113"/>
          </a:xfrm>
          <a:prstGeom prst="wedgeRoundRectCallout">
            <a:avLst>
              <a:gd name="adj1" fmla="val -53741"/>
              <a:gd name="adj2" fmla="val -79236"/>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就是某一題如果回答否的話就直接跳到後面第幾題，而不用接著回答。拜託，這個功能很重要 </a:t>
            </a:r>
          </a:p>
        </p:txBody>
      </p:sp>
      <p:sp>
        <p:nvSpPr>
          <p:cNvPr id="13" name="AutoShape 12"/>
          <p:cNvSpPr>
            <a:spLocks noChangeArrowheads="1"/>
          </p:cNvSpPr>
          <p:nvPr/>
        </p:nvSpPr>
        <p:spPr bwMode="auto">
          <a:xfrm>
            <a:off x="3152258" y="3424801"/>
            <a:ext cx="4103688" cy="576262"/>
          </a:xfrm>
          <a:prstGeom prst="wedgeRoundRectCallout">
            <a:avLst>
              <a:gd name="adj1" fmla="val 54412"/>
              <a:gd name="adj2" fmla="val -102616"/>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可是星期一就要上線了。鄭主任知道這件事嗎？</a:t>
            </a:r>
          </a:p>
        </p:txBody>
      </p:sp>
      <p:sp>
        <p:nvSpPr>
          <p:cNvPr id="14" name="Rectangle 13"/>
          <p:cNvSpPr>
            <a:spLocks noChangeArrowheads="1"/>
          </p:cNvSpPr>
          <p:nvPr/>
        </p:nvSpPr>
        <p:spPr bwMode="auto">
          <a:xfrm>
            <a:off x="-232292" y="40251"/>
            <a:ext cx="90297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0"/>
              </a:spcBef>
              <a:buClr>
                <a:srgbClr val="000000"/>
              </a:buClr>
              <a:buSzPct val="100000"/>
              <a:buFont typeface="Times New Roman" panose="02020603050405020304" pitchFamily="18" charset="0"/>
              <a:buNone/>
            </a:pPr>
            <a:r>
              <a:rPr lang="zh-TW" altLang="en-GB" sz="2000" b="1">
                <a:solidFill>
                  <a:srgbClr val="0000FF"/>
                </a:solidFill>
                <a:cs typeface="Times New Roman" panose="02020603050405020304" pitchFamily="18" charset="0"/>
              </a:rPr>
              <a:t>系統預計於六月份的第二個星期一上線，</a:t>
            </a:r>
            <a:br>
              <a:rPr lang="zh-TW" altLang="en-GB" sz="2000" b="1">
                <a:solidFill>
                  <a:srgbClr val="0000FF"/>
                </a:solidFill>
                <a:cs typeface="Times New Roman" panose="02020603050405020304" pitchFamily="18" charset="0"/>
              </a:rPr>
            </a:br>
            <a:r>
              <a:rPr lang="zh-TW" altLang="en-GB" sz="2000" b="1">
                <a:solidFill>
                  <a:srgbClr val="0000FF"/>
                </a:solidFill>
                <a:cs typeface="Times New Roman" panose="02020603050405020304" pitchFamily="18" charset="0"/>
              </a:rPr>
              <a:t>星期五的晚上，</a:t>
            </a:r>
            <a:r>
              <a:rPr lang="en-US" altLang="zh-TW" sz="2000" b="1">
                <a:solidFill>
                  <a:srgbClr val="0000FF"/>
                </a:solidFill>
                <a:cs typeface="Times New Roman" panose="02020603050405020304" pitchFamily="18" charset="0"/>
              </a:rPr>
              <a:t>Kimi</a:t>
            </a:r>
            <a:r>
              <a:rPr lang="zh-TW" altLang="en-GB" sz="2000" b="1">
                <a:solidFill>
                  <a:srgbClr val="0000FF"/>
                </a:solidFill>
                <a:cs typeface="Times New Roman" panose="02020603050405020304" pitchFamily="18" charset="0"/>
              </a:rPr>
              <a:t>收到</a:t>
            </a:r>
            <a:r>
              <a:rPr lang="en-US" altLang="zh-TW" sz="2000" b="1">
                <a:solidFill>
                  <a:srgbClr val="0000FF"/>
                </a:solidFill>
                <a:cs typeface="Times New Roman" panose="02020603050405020304" pitchFamily="18" charset="0"/>
              </a:rPr>
              <a:t>Paul</a:t>
            </a:r>
            <a:r>
              <a:rPr lang="zh-TW" altLang="en-GB" sz="2000" b="1">
                <a:solidFill>
                  <a:srgbClr val="0000FF"/>
                </a:solidFill>
                <a:cs typeface="Times New Roman" panose="02020603050405020304" pitchFamily="18" charset="0"/>
              </a:rPr>
              <a:t>的電話。</a:t>
            </a:r>
          </a:p>
        </p:txBody>
      </p:sp>
    </p:spTree>
    <p:extLst>
      <p:ext uri="{BB962C8B-B14F-4D97-AF65-F5344CB8AC3E}">
        <p14:creationId xmlns:p14="http://schemas.microsoft.com/office/powerpoint/2010/main" val="3275237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22</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6"/>
          <p:cNvSpPr>
            <a:spLocks noChangeArrowheads="1"/>
          </p:cNvSpPr>
          <p:nvPr/>
        </p:nvSpPr>
        <p:spPr bwMode="auto">
          <a:xfrm>
            <a:off x="392999" y="578515"/>
            <a:ext cx="71278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2000" b="1">
                <a:solidFill>
                  <a:srgbClr val="0000FF"/>
                </a:solidFill>
                <a:cs typeface="Times New Roman" panose="02020603050405020304" pitchFamily="18" charset="0"/>
              </a:rPr>
              <a:t>Kimi</a:t>
            </a:r>
            <a:r>
              <a:rPr lang="zh-TW" altLang="en-GB" sz="2000" b="1">
                <a:solidFill>
                  <a:srgbClr val="0000FF"/>
                </a:solidFill>
                <a:cs typeface="Times New Roman" panose="02020603050405020304" pitchFamily="18" charset="0"/>
              </a:rPr>
              <a:t>只好犧牲週末的假期把系統趕出來。經過簡單的測試後，他認為沒有問題，就送個簡訊給</a:t>
            </a:r>
            <a:r>
              <a:rPr lang="en-US" altLang="zh-TW" sz="2000" b="1">
                <a:solidFill>
                  <a:srgbClr val="0000FF"/>
                </a:solidFill>
                <a:cs typeface="Times New Roman" panose="02020603050405020304" pitchFamily="18" charset="0"/>
              </a:rPr>
              <a:t>Paul</a:t>
            </a:r>
            <a:r>
              <a:rPr lang="zh-TW" altLang="en-GB" sz="2000" b="1">
                <a:solidFill>
                  <a:srgbClr val="0000FF"/>
                </a:solidFill>
                <a:cs typeface="Times New Roman" panose="02020603050405020304" pitchFamily="18" charset="0"/>
              </a:rPr>
              <a:t>：「系統</a:t>
            </a:r>
            <a:r>
              <a:rPr lang="en-US" altLang="zh-TW" sz="2000" b="1">
                <a:solidFill>
                  <a:srgbClr val="0000FF"/>
                </a:solidFill>
                <a:cs typeface="Times New Roman" panose="02020603050405020304" pitchFamily="18" charset="0"/>
              </a:rPr>
              <a:t>ok</a:t>
            </a:r>
            <a:r>
              <a:rPr lang="zh-TW" altLang="en-GB" sz="2000" b="1">
                <a:solidFill>
                  <a:srgbClr val="0000FF"/>
                </a:solidFill>
                <a:cs typeface="Times New Roman" panose="02020603050405020304" pitchFamily="18" charset="0"/>
              </a:rPr>
              <a:t>了。」</a:t>
            </a:r>
            <a:endParaRPr lang="en-GB" altLang="zh-TW" sz="2000" b="1">
              <a:solidFill>
                <a:srgbClr val="0000FF"/>
              </a:solidFill>
              <a:cs typeface="Times New Roman" panose="02020603050405020304" pitchFamily="18" charset="0"/>
            </a:endParaRPr>
          </a:p>
        </p:txBody>
      </p:sp>
      <p:sp>
        <p:nvSpPr>
          <p:cNvPr id="6" name="Rectangle 7"/>
          <p:cNvSpPr>
            <a:spLocks noChangeArrowheads="1"/>
          </p:cNvSpPr>
          <p:nvPr/>
        </p:nvSpPr>
        <p:spPr bwMode="auto">
          <a:xfrm>
            <a:off x="392999" y="1658015"/>
            <a:ext cx="6985000"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2000" b="1">
                <a:solidFill>
                  <a:srgbClr val="0000FF"/>
                </a:solidFill>
                <a:cs typeface="Times New Roman" panose="02020603050405020304" pitchFamily="18" charset="0"/>
              </a:rPr>
              <a:t>星期一系統開放後的流量還算正常。但是由於系統的畫面設計的不流暢，許多使用者操作到一半便關掉瀏覽器。到了下午以後，公司開始收到電話，抱怨寫到一半系統就當掉了，關掉重新投票卻又沒有辦法登入。到了晚上，整個系統當機完全沒有辦法運作。</a:t>
            </a:r>
            <a:r>
              <a:rPr lang="zh-TW" altLang="en-GB" sz="2000" b="1">
                <a:solidFill>
                  <a:srgbClr val="0000FF"/>
                </a:solidFill>
                <a:cs typeface="Times New Roman" panose="02020603050405020304" pitchFamily="18" charset="0"/>
              </a:rPr>
              <a:t> </a:t>
            </a:r>
          </a:p>
        </p:txBody>
      </p:sp>
      <p:sp>
        <p:nvSpPr>
          <p:cNvPr id="7" name="Rectangle 8"/>
          <p:cNvSpPr>
            <a:spLocks noChangeArrowheads="1"/>
          </p:cNvSpPr>
          <p:nvPr/>
        </p:nvSpPr>
        <p:spPr bwMode="auto">
          <a:xfrm>
            <a:off x="392999" y="3458240"/>
            <a:ext cx="698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GB" sz="2000" b="1" dirty="0">
                <a:solidFill>
                  <a:srgbClr val="0000FF"/>
                </a:solidFill>
                <a:cs typeface="Times New Roman" panose="02020603050405020304" pitchFamily="18" charset="0"/>
              </a:rPr>
              <a:t>公司總經理因此大怒，把鄭</a:t>
            </a:r>
            <a:r>
              <a:rPr lang="zh-TW" altLang="en-GB" sz="2000" b="1" dirty="0" smtClean="0">
                <a:solidFill>
                  <a:srgbClr val="0000FF"/>
                </a:solidFill>
                <a:cs typeface="Times New Roman" panose="02020603050405020304" pitchFamily="18" charset="0"/>
              </a:rPr>
              <a:t>主任</a:t>
            </a:r>
            <a:r>
              <a:rPr lang="zh-TW" altLang="en-US" sz="2000" b="1" dirty="0" smtClean="0">
                <a:solidFill>
                  <a:srgbClr val="0000FF"/>
                </a:solidFill>
                <a:cs typeface="Times New Roman" panose="02020603050405020304" pitchFamily="18" charset="0"/>
              </a:rPr>
              <a:t>叫</a:t>
            </a:r>
            <a:r>
              <a:rPr lang="zh-TW" altLang="en-GB" sz="2000" b="1" dirty="0" smtClean="0">
                <a:solidFill>
                  <a:srgbClr val="0000FF"/>
                </a:solidFill>
                <a:cs typeface="Times New Roman" panose="02020603050405020304" pitchFamily="18" charset="0"/>
              </a:rPr>
              <a:t>來</a:t>
            </a:r>
            <a:r>
              <a:rPr lang="zh-TW" altLang="en-GB" sz="2000" b="1" dirty="0">
                <a:solidFill>
                  <a:srgbClr val="0000FF"/>
                </a:solidFill>
                <a:cs typeface="Times New Roman" panose="02020603050405020304" pitchFamily="18" charset="0"/>
              </a:rPr>
              <a:t>臭罵一頓。鄭主任找來</a:t>
            </a:r>
            <a:r>
              <a:rPr lang="en-US" altLang="zh-TW" sz="2000" b="1" dirty="0" err="1">
                <a:solidFill>
                  <a:srgbClr val="0000FF"/>
                </a:solidFill>
                <a:cs typeface="Times New Roman" panose="02020603050405020304" pitchFamily="18" charset="0"/>
              </a:rPr>
              <a:t>Kimi</a:t>
            </a:r>
            <a:r>
              <a:rPr lang="zh-TW" altLang="en-GB" sz="2000" b="1" dirty="0">
                <a:solidFill>
                  <a:srgbClr val="0000FF"/>
                </a:solidFill>
                <a:cs typeface="Times New Roman" panose="02020603050405020304" pitchFamily="18" charset="0"/>
              </a:rPr>
              <a:t>出氣。</a:t>
            </a:r>
          </a:p>
        </p:txBody>
      </p:sp>
    </p:spTree>
    <p:extLst>
      <p:ext uri="{BB962C8B-B14F-4D97-AF65-F5344CB8AC3E}">
        <p14:creationId xmlns:p14="http://schemas.microsoft.com/office/powerpoint/2010/main" val="2341090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23</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729009"/>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0" y="2737071"/>
            <a:ext cx="13668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zh-TW" altLang="en-US" sz="2000">
                <a:solidFill>
                  <a:schemeClr val="tx1"/>
                </a:solidFill>
                <a:cs typeface="Times New Roman" panose="02020603050405020304" pitchFamily="18" charset="0"/>
              </a:rPr>
              <a:t>鄭主任</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75" y="1873471"/>
            <a:ext cx="9842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7418388" y="2881534"/>
            <a:ext cx="10795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2000">
                <a:solidFill>
                  <a:schemeClr val="tx1"/>
                </a:solidFill>
                <a:cs typeface="Times New Roman" panose="02020603050405020304" pitchFamily="18" charset="0"/>
              </a:rPr>
              <a:t>Kimi</a:t>
            </a:r>
          </a:p>
        </p:txBody>
      </p:sp>
      <p:sp>
        <p:nvSpPr>
          <p:cNvPr id="9" name="AutoShape 8"/>
          <p:cNvSpPr>
            <a:spLocks noChangeArrowheads="1"/>
          </p:cNvSpPr>
          <p:nvPr/>
        </p:nvSpPr>
        <p:spPr bwMode="auto">
          <a:xfrm>
            <a:off x="1944688" y="508221"/>
            <a:ext cx="4752975" cy="501650"/>
          </a:xfrm>
          <a:prstGeom prst="wedgeRoundRectCallout">
            <a:avLst>
              <a:gd name="adj1" fmla="val 64431"/>
              <a:gd name="adj2" fmla="val 205380"/>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因為前一天臨時改了</a:t>
            </a:r>
            <a:r>
              <a:rPr lang="zh-TW" altLang="en-US" sz="1800" dirty="0" smtClean="0">
                <a:solidFill>
                  <a:schemeClr val="tx1"/>
                </a:solidFill>
                <a:cs typeface="Times New Roman" panose="02020603050405020304" pitchFamily="18" charset="0"/>
              </a:rPr>
              <a:t>跳題的</a:t>
            </a:r>
            <a:r>
              <a:rPr lang="zh-TW" altLang="en-US" sz="1800" dirty="0">
                <a:solidFill>
                  <a:schemeClr val="tx1"/>
                </a:solidFill>
                <a:cs typeface="Times New Roman" panose="02020603050405020304" pitchFamily="18" charset="0"/>
              </a:rPr>
              <a:t>功能，功能沒有寫好，好像會有無窮迴圈 </a:t>
            </a:r>
          </a:p>
        </p:txBody>
      </p:sp>
      <p:sp>
        <p:nvSpPr>
          <p:cNvPr id="10" name="AutoShape 9"/>
          <p:cNvSpPr>
            <a:spLocks noChangeArrowheads="1"/>
          </p:cNvSpPr>
          <p:nvPr/>
        </p:nvSpPr>
        <p:spPr bwMode="auto">
          <a:xfrm>
            <a:off x="1584325" y="1228946"/>
            <a:ext cx="3816350" cy="504825"/>
          </a:xfrm>
          <a:prstGeom prst="wedgeRoundRectCallout">
            <a:avLst>
              <a:gd name="adj1" fmla="val -59773"/>
              <a:gd name="adj2" fmla="val 132389"/>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dirty="0">
                <a:solidFill>
                  <a:schemeClr val="tx1"/>
                </a:solidFill>
                <a:cs typeface="Times New Roman" panose="02020603050405020304" pitchFamily="18" charset="0"/>
              </a:rPr>
              <a:t>什麼</a:t>
            </a:r>
            <a:r>
              <a:rPr lang="zh-TW" altLang="en-US" sz="1800" dirty="0" smtClean="0">
                <a:solidFill>
                  <a:schemeClr val="tx1"/>
                </a:solidFill>
                <a:cs typeface="Times New Roman" panose="02020603050405020304" pitchFamily="18" charset="0"/>
              </a:rPr>
              <a:t>跳題？</a:t>
            </a:r>
            <a:r>
              <a:rPr lang="zh-TW" altLang="en-US" sz="1800" dirty="0">
                <a:solidFill>
                  <a:schemeClr val="tx1"/>
                </a:solidFill>
                <a:cs typeface="Times New Roman" panose="02020603050405020304" pitchFamily="18" charset="0"/>
              </a:rPr>
              <a:t>我怎麼都不知道？ </a:t>
            </a:r>
          </a:p>
        </p:txBody>
      </p:sp>
      <p:sp>
        <p:nvSpPr>
          <p:cNvPr id="11" name="AutoShape 10"/>
          <p:cNvSpPr>
            <a:spLocks noChangeArrowheads="1"/>
          </p:cNvSpPr>
          <p:nvPr/>
        </p:nvSpPr>
        <p:spPr bwMode="auto">
          <a:xfrm>
            <a:off x="2017713" y="2021109"/>
            <a:ext cx="4679950" cy="501650"/>
          </a:xfrm>
          <a:prstGeom prst="wedgeRoundRectCallout">
            <a:avLst>
              <a:gd name="adj1" fmla="val 65639"/>
              <a:gd name="adj2" fmla="val 43986"/>
              <a:gd name="adj3" fmla="val 16667"/>
            </a:avLst>
          </a:prstGeom>
          <a:solidFill>
            <a:srgbClr val="99CCFF"/>
          </a:solidFill>
          <a:ln w="12700"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Paul</a:t>
            </a:r>
            <a:r>
              <a:rPr lang="zh-TW" altLang="en-US" sz="1800">
                <a:solidFill>
                  <a:schemeClr val="tx1"/>
                </a:solidFill>
                <a:cs typeface="Times New Roman" panose="02020603050405020304" pitchFamily="18" charset="0"/>
              </a:rPr>
              <a:t>要我改的，他說會跟您說，要我先改 </a:t>
            </a:r>
          </a:p>
        </p:txBody>
      </p:sp>
      <p:sp>
        <p:nvSpPr>
          <p:cNvPr id="12" name="Text Box 11"/>
          <p:cNvSpPr txBox="1">
            <a:spLocks noChangeArrowheads="1"/>
          </p:cNvSpPr>
          <p:nvPr/>
        </p:nvSpPr>
        <p:spPr bwMode="auto">
          <a:xfrm>
            <a:off x="60325" y="3016471"/>
            <a:ext cx="1223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algn="ctr" eaLnBrk="1" hangingPunct="1">
              <a:spcBef>
                <a:spcPct val="5000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a:t>
            </a:r>
            <a:r>
              <a:rPr lang="zh-TW" altLang="en-US" sz="1800">
                <a:solidFill>
                  <a:schemeClr val="tx1"/>
                </a:solidFill>
                <a:cs typeface="Times New Roman" panose="02020603050405020304" pitchFamily="18" charset="0"/>
              </a:rPr>
              <a:t>資訊中心</a:t>
            </a:r>
            <a:r>
              <a:rPr lang="en-US" altLang="zh-TW" sz="1800">
                <a:solidFill>
                  <a:schemeClr val="tx1"/>
                </a:solidFill>
                <a:cs typeface="Times New Roman" panose="02020603050405020304" pitchFamily="18" charset="0"/>
              </a:rPr>
              <a:t>)</a:t>
            </a:r>
          </a:p>
        </p:txBody>
      </p:sp>
      <p:sp>
        <p:nvSpPr>
          <p:cNvPr id="13" name="AutoShape 12"/>
          <p:cNvSpPr>
            <a:spLocks noChangeArrowheads="1"/>
          </p:cNvSpPr>
          <p:nvPr/>
        </p:nvSpPr>
        <p:spPr bwMode="auto">
          <a:xfrm>
            <a:off x="1800225" y="2884709"/>
            <a:ext cx="5113338" cy="792162"/>
          </a:xfrm>
          <a:prstGeom prst="wedgeRoundRectCallout">
            <a:avLst>
              <a:gd name="adj1" fmla="val -60338"/>
              <a:gd name="adj2" fmla="val -79259"/>
              <a:gd name="adj3" fmla="val 16667"/>
            </a:avLst>
          </a:prstGeom>
          <a:solidFill>
            <a:srgbClr val="FFCCFF"/>
          </a:solidFill>
          <a:ln w="9525" algn="ctr">
            <a:solidFill>
              <a:schemeClr val="tx1"/>
            </a:solidFill>
            <a:miter lim="800000"/>
            <a:headEnd/>
            <a:tailEnd/>
          </a:ln>
        </p:spPr>
        <p:txBody>
          <a:bodyPr anchor="ct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US" sz="1800">
                <a:solidFill>
                  <a:schemeClr val="tx1"/>
                </a:solidFill>
                <a:cs typeface="Times New Roman" panose="02020603050405020304" pitchFamily="18" charset="0"/>
              </a:rPr>
              <a:t>根本沒有跟我說。你的老闆是我還是江經理，人家叫你改你就改，還改到系統當掉。明明一個做好的系統</a:t>
            </a:r>
            <a:r>
              <a:rPr lang="en-US" altLang="zh-TW" sz="1800">
                <a:solidFill>
                  <a:schemeClr val="tx1"/>
                </a:solidFill>
                <a:cs typeface="Times New Roman" panose="02020603050405020304" pitchFamily="18" charset="0"/>
              </a:rPr>
              <a:t>… </a:t>
            </a:r>
            <a:endParaRPr lang="zh-TW" altLang="en-US" sz="1800">
              <a:solidFill>
                <a:schemeClr val="tx1"/>
              </a:solidFill>
              <a:cs typeface="Times New Roman" panose="02020603050405020304" pitchFamily="18" charset="0"/>
            </a:endParaRPr>
          </a:p>
        </p:txBody>
      </p:sp>
      <p:sp>
        <p:nvSpPr>
          <p:cNvPr id="14" name="Rectangle 13"/>
          <p:cNvSpPr>
            <a:spLocks noChangeArrowheads="1"/>
          </p:cNvSpPr>
          <p:nvPr/>
        </p:nvSpPr>
        <p:spPr bwMode="auto">
          <a:xfrm>
            <a:off x="3025775" y="3892771"/>
            <a:ext cx="46164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4"/>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5"/>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6"/>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7"/>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en-US" altLang="zh-TW" sz="1800">
                <a:solidFill>
                  <a:schemeClr val="tx1"/>
                </a:solidFill>
                <a:cs typeface="Times New Roman" panose="02020603050405020304" pitchFamily="18" charset="0"/>
              </a:rPr>
              <a:t>Kimi</a:t>
            </a:r>
            <a:r>
              <a:rPr lang="zh-TW" altLang="en-GB" sz="1800">
                <a:solidFill>
                  <a:schemeClr val="tx1"/>
                </a:solidFill>
                <a:cs typeface="Times New Roman" panose="02020603050405020304" pitchFamily="18" charset="0"/>
              </a:rPr>
              <a:t>想到犧牲的假期與熬夜的趕工，換來的卻是一頓罵，心中非常不是滋味。</a:t>
            </a:r>
          </a:p>
        </p:txBody>
      </p:sp>
    </p:spTree>
    <p:extLst>
      <p:ext uri="{BB962C8B-B14F-4D97-AF65-F5344CB8AC3E}">
        <p14:creationId xmlns:p14="http://schemas.microsoft.com/office/powerpoint/2010/main" val="143456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Times New Roman" panose="02020603050405020304" pitchFamily="18" charset="0"/>
                <a:ea typeface="標楷體" panose="03000509000000000000" pitchFamily="65" charset="-120"/>
                <a:cs typeface="Times New Roman" panose="02020603050405020304" pitchFamily="18" charset="0"/>
              </a:rPr>
              <a:t>24</a:t>
            </a:fld>
            <a:endParaRPr lang="en">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Rectangle 4"/>
          <p:cNvSpPr>
            <a:spLocks noChangeArrowheads="1"/>
          </p:cNvSpPr>
          <p:nvPr/>
        </p:nvSpPr>
        <p:spPr bwMode="auto">
          <a:xfrm>
            <a:off x="199508" y="348733"/>
            <a:ext cx="7993063"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89000"/>
              </a:lnSpc>
              <a:spcBef>
                <a:spcPts val="600"/>
              </a:spcBef>
              <a:buClr>
                <a:srgbClr val="3333CC"/>
              </a:buClr>
              <a:buSzPct val="60000"/>
              <a:buFont typeface="Wingdings" panose="05000000000000000000" pitchFamily="2" charset="2"/>
              <a:buBlip>
                <a:blip r:embed="rId2"/>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1pPr>
            <a:lvl2pPr marL="742950" indent="-285750">
              <a:lnSpc>
                <a:spcPct val="89000"/>
              </a:lnSpc>
              <a:spcBef>
                <a:spcPts val="600"/>
              </a:spcBef>
              <a:buClr>
                <a:srgbClr val="FF0000"/>
              </a:buClr>
              <a:buSzPct val="55000"/>
              <a:buFont typeface="Wingdings" panose="05000000000000000000" pitchFamily="2" charset="2"/>
              <a:buBlip>
                <a:blip r:embed="rId3"/>
              </a:buBlip>
              <a:defRPr sz="24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2pPr>
            <a:lvl3pPr marL="1143000" indent="-228600">
              <a:lnSpc>
                <a:spcPct val="89000"/>
              </a:lnSpc>
              <a:spcBef>
                <a:spcPts val="500"/>
              </a:spcBef>
              <a:buClr>
                <a:srgbClr val="3333CC"/>
              </a:buClr>
              <a:buSzPct val="42000"/>
              <a:buFont typeface="Wingdings" panose="05000000000000000000" pitchFamily="2" charset="2"/>
              <a:buBlip>
                <a:blip r:embed="rId4"/>
              </a:buBlip>
              <a:defRPr sz="20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3pPr>
            <a:lvl4pPr marL="1600200" indent="-228600">
              <a:lnSpc>
                <a:spcPct val="89000"/>
              </a:lnSpc>
              <a:spcBef>
                <a:spcPts val="450"/>
              </a:spcBef>
              <a:buClr>
                <a:srgbClr val="FFCF01"/>
              </a:buClr>
              <a:buSzPct val="41000"/>
              <a:buFont typeface="Wingdings" panose="05000000000000000000" pitchFamily="2" charset="2"/>
              <a:buBlip>
                <a:blip r:embed="rId5"/>
              </a:buBlip>
              <a:defRPr>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4pPr>
            <a:lvl5pPr marL="2057400" indent="-228600">
              <a:lnSpc>
                <a:spcPct val="89000"/>
              </a:lnSpc>
              <a:spcBef>
                <a:spcPts val="400"/>
              </a:spcBef>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5pPr>
            <a:lvl6pPr marL="25146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6pPr>
            <a:lvl7pPr marL="29718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7pPr>
            <a:lvl8pPr marL="34290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8pPr>
            <a:lvl9pPr marL="3886200" indent="-228600" defTabSz="449263" eaLnBrk="0" fontAlgn="base" hangingPunct="0">
              <a:lnSpc>
                <a:spcPct val="89000"/>
              </a:lnSpc>
              <a:spcBef>
                <a:spcPts val="400"/>
              </a:spcBef>
              <a:spcAft>
                <a:spcPct val="0"/>
              </a:spcAft>
              <a:buClr>
                <a:srgbClr val="FFCF01"/>
              </a:buClr>
              <a:buSzPct val="33000"/>
              <a:buFont typeface="Wingdings" panose="05000000000000000000" pitchFamily="2" charset="2"/>
              <a:buBlip>
                <a:blip r:embed="rId6"/>
              </a:buBlip>
              <a:defRPr sz="1600">
                <a:solidFill>
                  <a:srgbClr val="000000"/>
                </a:solidFill>
                <a:latin typeface="Times New Roman" panose="02020603050405020304" pitchFamily="18" charset="0"/>
                <a:ea typeface="標楷體" panose="03000509000000000000" pitchFamily="65" charset="-120"/>
                <a:cs typeface="標楷體" panose="03000509000000000000" pitchFamily="65" charset="-120"/>
              </a:defRPr>
            </a:lvl9pPr>
          </a:lstStyle>
          <a:p>
            <a:pPr eaLnBrk="1" hangingPunct="1">
              <a:spcBef>
                <a:spcPct val="0"/>
              </a:spcBef>
              <a:buClr>
                <a:srgbClr val="000000"/>
              </a:buClr>
              <a:buSzPct val="100000"/>
              <a:buFont typeface="Times New Roman" panose="02020603050405020304" pitchFamily="18" charset="0"/>
              <a:buNone/>
            </a:pPr>
            <a:r>
              <a:rPr lang="zh-TW" altLang="en-GB" sz="2000" b="1" dirty="0">
                <a:solidFill>
                  <a:srgbClr val="0000FF"/>
                </a:solidFill>
                <a:cs typeface="Times New Roman" panose="02020603050405020304" pitchFamily="18" charset="0"/>
              </a:rPr>
              <a:t>系統最後宣告失敗。</a:t>
            </a:r>
          </a:p>
          <a:p>
            <a:pPr eaLnBrk="1" hangingPunct="1">
              <a:spcBef>
                <a:spcPct val="0"/>
              </a:spcBef>
              <a:buClr>
                <a:srgbClr val="000000"/>
              </a:buClr>
              <a:buSzPct val="100000"/>
              <a:buFont typeface="Times New Roman" panose="02020603050405020304" pitchFamily="18" charset="0"/>
              <a:buNone/>
            </a:pPr>
            <a:endParaRPr lang="zh-TW" altLang="en-GB" sz="2000" b="1" dirty="0">
              <a:solidFill>
                <a:srgbClr val="0000FF"/>
              </a:solidFill>
              <a:cs typeface="Times New Roman" panose="02020603050405020304" pitchFamily="18" charset="0"/>
            </a:endParaRPr>
          </a:p>
          <a:p>
            <a:pPr eaLnBrk="1" hangingPunct="1">
              <a:spcBef>
                <a:spcPct val="0"/>
              </a:spcBef>
              <a:buClr>
                <a:srgbClr val="000000"/>
              </a:buClr>
              <a:buSzPct val="100000"/>
              <a:buFont typeface="Times New Roman" panose="02020603050405020304" pitchFamily="18" charset="0"/>
              <a:buNone/>
            </a:pPr>
            <a:r>
              <a:rPr lang="zh-TW" altLang="en-GB" sz="2000" b="1" dirty="0">
                <a:solidFill>
                  <a:srgbClr val="0000FF"/>
                </a:solidFill>
                <a:cs typeface="Times New Roman" panose="02020603050405020304" pitchFamily="18" charset="0"/>
              </a:rPr>
              <a:t>因為這個系統的失敗，鄭主任被調到其他的單位。新任的馬主任是由其他公司轉任，擁有多年專案管理與軟體開發的經驗，</a:t>
            </a:r>
          </a:p>
          <a:p>
            <a:pPr eaLnBrk="1" hangingPunct="1">
              <a:spcBef>
                <a:spcPct val="0"/>
              </a:spcBef>
              <a:buClr>
                <a:srgbClr val="000000"/>
              </a:buClr>
              <a:buSzPct val="100000"/>
              <a:buFont typeface="Times New Roman" panose="02020603050405020304" pitchFamily="18" charset="0"/>
              <a:buNone/>
            </a:pPr>
            <a:endParaRPr lang="zh-TW" altLang="en-GB" sz="2000" b="1" dirty="0">
              <a:solidFill>
                <a:schemeClr val="tx1"/>
              </a:solidFill>
              <a:cs typeface="Times New Roman" panose="02020603050405020304" pitchFamily="18" charset="0"/>
            </a:endParaRPr>
          </a:p>
          <a:p>
            <a:pPr eaLnBrk="1" hangingPunct="1">
              <a:spcBef>
                <a:spcPct val="0"/>
              </a:spcBef>
              <a:buClr>
                <a:srgbClr val="000000"/>
              </a:buClr>
              <a:buSzPct val="100000"/>
              <a:buFont typeface="Times New Roman" panose="02020603050405020304" pitchFamily="18" charset="0"/>
              <a:buNone/>
            </a:pPr>
            <a:r>
              <a:rPr lang="zh-TW" altLang="en-US" sz="2000" b="1" dirty="0">
                <a:solidFill>
                  <a:srgbClr val="0000FF"/>
                </a:solidFill>
                <a:cs typeface="Times New Roman" panose="02020603050405020304" pitchFamily="18" charset="0"/>
              </a:rPr>
              <a:t>針對投票系統的問題進行分析，</a:t>
            </a:r>
            <a:r>
              <a:rPr lang="zh-TW" altLang="en-GB" sz="2000" b="1" dirty="0">
                <a:solidFill>
                  <a:srgbClr val="0000FF"/>
                </a:solidFill>
                <a:cs typeface="Times New Roman" panose="02020603050405020304" pitchFamily="18" charset="0"/>
              </a:rPr>
              <a:t>發現公司的技術人才沒有一套完整的程序與方法來進行需求的擷取、訪談與分析，所有的功能都是透過急就章的方式片面的拼湊起來，缺乏整體性的思考與討論。進一步的分析，其實不僅是問卷系統如此，公司多半的系統都是如此疊床架屋而起。</a:t>
            </a:r>
          </a:p>
          <a:p>
            <a:pPr eaLnBrk="1" hangingPunct="1">
              <a:spcBef>
                <a:spcPct val="0"/>
              </a:spcBef>
              <a:buClr>
                <a:srgbClr val="000000"/>
              </a:buClr>
              <a:buSzPct val="100000"/>
              <a:buFont typeface="Times New Roman" panose="02020603050405020304" pitchFamily="18" charset="0"/>
              <a:buNone/>
            </a:pPr>
            <a:endParaRPr lang="zh-TW" altLang="en-GB" sz="2000" b="1" dirty="0">
              <a:solidFill>
                <a:srgbClr val="0000FF"/>
              </a:solidFill>
              <a:cs typeface="Times New Roman" panose="02020603050405020304" pitchFamily="18" charset="0"/>
            </a:endParaRPr>
          </a:p>
          <a:p>
            <a:pPr eaLnBrk="1" hangingPunct="1">
              <a:spcBef>
                <a:spcPct val="0"/>
              </a:spcBef>
              <a:buClr>
                <a:srgbClr val="000000"/>
              </a:buClr>
              <a:buSzPct val="100000"/>
              <a:buFont typeface="Times New Roman" panose="02020603050405020304" pitchFamily="18" charset="0"/>
              <a:buNone/>
            </a:pPr>
            <a:r>
              <a:rPr lang="zh-TW" altLang="en-GB" sz="2000" b="1" dirty="0">
                <a:solidFill>
                  <a:srgbClr val="0000FF"/>
                </a:solidFill>
                <a:cs typeface="Times New Roman" panose="02020603050405020304" pitchFamily="18" charset="0"/>
              </a:rPr>
              <a:t>資訊中心決定全面檢討整個系統開發的流程，於是找來較為資深的同仁一起討論各類系統的開發模式</a:t>
            </a:r>
            <a:r>
              <a:rPr lang="zh-TW" altLang="en-GB" sz="2000" b="1" dirty="0" smtClean="0">
                <a:solidFill>
                  <a:srgbClr val="0000FF"/>
                </a:solidFill>
                <a:cs typeface="Times New Roman" panose="02020603050405020304" pitchFamily="18" charset="0"/>
              </a:rPr>
              <a:t>。</a:t>
            </a:r>
            <a:endParaRPr lang="en-US" altLang="zh-TW" sz="2000" b="1" dirty="0" smtClean="0">
              <a:solidFill>
                <a:srgbClr val="0000FF"/>
              </a:solidFill>
              <a:cs typeface="Times New Roman" panose="02020603050405020304" pitchFamily="18" charset="0"/>
            </a:endParaRPr>
          </a:p>
          <a:p>
            <a:pPr eaLnBrk="1" hangingPunct="1">
              <a:spcBef>
                <a:spcPct val="0"/>
              </a:spcBef>
              <a:buClr>
                <a:srgbClr val="000000"/>
              </a:buClr>
              <a:buSzPct val="100000"/>
              <a:buFont typeface="Times New Roman" panose="02020603050405020304" pitchFamily="18" charset="0"/>
              <a:buNone/>
            </a:pPr>
            <a:endParaRPr lang="en-US" altLang="zh-TW" sz="2000" b="1" dirty="0">
              <a:solidFill>
                <a:srgbClr val="0000FF"/>
              </a:solidFill>
              <a:cs typeface="Times New Roman" panose="02020603050405020304" pitchFamily="18" charset="0"/>
            </a:endParaRPr>
          </a:p>
          <a:p>
            <a:pPr eaLnBrk="1" hangingPunct="1">
              <a:spcBef>
                <a:spcPct val="0"/>
              </a:spcBef>
              <a:buClr>
                <a:srgbClr val="000000"/>
              </a:buClr>
              <a:buSzPct val="100000"/>
              <a:buFont typeface="Times New Roman" panose="02020603050405020304" pitchFamily="18" charset="0"/>
              <a:buNone/>
            </a:pPr>
            <a:r>
              <a:rPr lang="zh-TW" altLang="en-US" sz="2000" b="1" dirty="0" smtClean="0">
                <a:solidFill>
                  <a:srgbClr val="0000FF"/>
                </a:solidFill>
                <a:cs typeface="Times New Roman" panose="02020603050405020304" pitchFamily="18" charset="0"/>
              </a:rPr>
              <a:t>故事暫時落幕</a:t>
            </a:r>
            <a:r>
              <a:rPr lang="en-US" altLang="zh-TW" sz="2000" b="1" dirty="0" smtClean="0">
                <a:solidFill>
                  <a:srgbClr val="0000FF"/>
                </a:solidFill>
                <a:cs typeface="Times New Roman" panose="02020603050405020304" pitchFamily="18" charset="0"/>
              </a:rPr>
              <a:t>~~~</a:t>
            </a:r>
            <a:endParaRPr lang="zh-TW" altLang="en-GB" sz="2000" b="1" dirty="0">
              <a:solidFill>
                <a:srgbClr val="0000FF"/>
              </a:solidFill>
              <a:cs typeface="Times New Roman" panose="02020603050405020304" pitchFamily="18" charset="0"/>
            </a:endParaRPr>
          </a:p>
        </p:txBody>
      </p:sp>
    </p:spTree>
    <p:extLst>
      <p:ext uri="{BB962C8B-B14F-4D97-AF65-F5344CB8AC3E}">
        <p14:creationId xmlns:p14="http://schemas.microsoft.com/office/powerpoint/2010/main" val="273072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idx="1"/>
          </p:nvPr>
        </p:nvSpPr>
        <p:spPr/>
        <p:txBody>
          <a:bodyPr/>
          <a:lstStyle/>
          <a:p>
            <a:pPr algn="ctr"/>
            <a:r>
              <a:rPr lang="zh-TW" altLang="en-US" dirty="0" smtClean="0">
                <a:latin typeface="標楷體" panose="03000509000000000000" pitchFamily="65" charset="-120"/>
                <a:ea typeface="標楷體" panose="03000509000000000000" pitchFamily="65" charset="-120"/>
              </a:rPr>
              <a:t>想想看</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如果你身處這樣的環境，你要怎麼應對呢</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025472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p:txBody>
          <a:bodyPr/>
          <a:lstStyle/>
          <a:p>
            <a:pPr eaLnBrk="1" hangingPunct="1"/>
            <a:r>
              <a:rPr lang="zh-TW" altLang="en-US" dirty="0"/>
              <a:t>需求分析</a:t>
            </a:r>
            <a:r>
              <a:rPr lang="en-US" altLang="zh-TW" dirty="0"/>
              <a:t>(Requirement Analysis)</a:t>
            </a:r>
          </a:p>
        </p:txBody>
      </p:sp>
      <p:sp>
        <p:nvSpPr>
          <p:cNvPr id="8195" name="Rectangle 3"/>
          <p:cNvSpPr>
            <a:spLocks noGrp="1"/>
          </p:cNvSpPr>
          <p:nvPr>
            <p:ph type="body" idx="1"/>
          </p:nvPr>
        </p:nvSpPr>
        <p:spPr/>
        <p:txBody>
          <a:bodyPr/>
          <a:lstStyle/>
          <a:p>
            <a:r>
              <a:rPr lang="zh-TW" altLang="en-US" dirty="0" smtClean="0"/>
              <a:t>了解客戶的需求、分析系統的可行性、分析需求的一致性，以及正確性等。</a:t>
            </a:r>
          </a:p>
          <a:p>
            <a:r>
              <a:rPr lang="zh-TW" altLang="en-US" dirty="0" smtClean="0"/>
              <a:t>重點是</a:t>
            </a:r>
            <a:r>
              <a:rPr lang="en-US" altLang="zh-TW" dirty="0" smtClean="0"/>
              <a:t>"</a:t>
            </a:r>
            <a:r>
              <a:rPr lang="zh-TW" altLang="en-US" dirty="0" smtClean="0"/>
              <a:t> </a:t>
            </a:r>
            <a:r>
              <a:rPr lang="en-US" altLang="zh-TW" dirty="0" smtClean="0"/>
              <a:t>What "</a:t>
            </a:r>
            <a:r>
              <a:rPr lang="zh-TW" altLang="en-US" dirty="0" smtClean="0"/>
              <a:t>。</a:t>
            </a:r>
            <a:endParaRPr lang="en-US" altLang="zh-TW" dirty="0" smtClean="0"/>
          </a:p>
          <a:p>
            <a:r>
              <a:rPr lang="zh-TW" altLang="en-US" dirty="0" smtClean="0"/>
              <a:t>通常會撰寫</a:t>
            </a:r>
            <a:r>
              <a:rPr lang="zh-TW" altLang="en-US" b="1" dirty="0" smtClean="0">
                <a:solidFill>
                  <a:srgbClr val="00B0F0"/>
                </a:solidFill>
              </a:rPr>
              <a:t>需求文件 </a:t>
            </a:r>
            <a:r>
              <a:rPr lang="en-US" altLang="zh-TW" b="1" dirty="0" smtClean="0">
                <a:solidFill>
                  <a:srgbClr val="00B0F0"/>
                </a:solidFill>
              </a:rPr>
              <a:t>(SRS)</a:t>
            </a:r>
            <a:r>
              <a:rPr lang="zh-TW" altLang="en-US" dirty="0" smtClean="0"/>
              <a:t>。</a:t>
            </a:r>
          </a:p>
          <a:p>
            <a:pPr eaLnBrk="1" hangingPunct="1"/>
            <a:endParaRPr lang="en-US" altLang="zh-TW" dirty="0"/>
          </a:p>
        </p:txBody>
      </p: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889961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你可以先訂出使用案例</a:t>
            </a:r>
            <a:endParaRPr lang="zh-TW" altLang="en-US" dirty="0"/>
          </a:p>
        </p:txBody>
      </p:sp>
      <p:sp>
        <p:nvSpPr>
          <p:cNvPr id="3" name="文字版面配置區 2"/>
          <p:cNvSpPr>
            <a:spLocks noGrp="1"/>
          </p:cNvSpPr>
          <p:nvPr>
            <p:ph type="body" idx="1"/>
          </p:nvPr>
        </p:nvSpPr>
        <p:spPr/>
        <p:txBody>
          <a:bodyPr/>
          <a:lstStyle/>
          <a:p>
            <a:r>
              <a:rPr lang="zh-TW" altLang="en-US" dirty="0" smtClean="0"/>
              <a:t>透過</a:t>
            </a:r>
            <a:r>
              <a:rPr lang="zh-TW" altLang="en-US" b="1" dirty="0">
                <a:solidFill>
                  <a:srgbClr val="00B0F0"/>
                </a:solidFill>
              </a:rPr>
              <a:t>情境</a:t>
            </a:r>
            <a:r>
              <a:rPr lang="zh-TW" altLang="en-US" dirty="0"/>
              <a:t>思考，站在使用者操作系統的角度，思考系統該具備怎樣的功能，進而引領需求的分析</a:t>
            </a:r>
            <a:r>
              <a:rPr lang="zh-TW" altLang="en-US" dirty="0" smtClean="0"/>
              <a:t>。</a:t>
            </a:r>
            <a:endParaRPr lang="en-US" altLang="zh-TW" dirty="0" smtClean="0"/>
          </a:p>
          <a:p>
            <a:r>
              <a:rPr lang="zh-TW" altLang="en-US" dirty="0" smtClean="0"/>
              <a:t>先把</a:t>
            </a:r>
            <a:r>
              <a:rPr lang="zh-TW" altLang="en-US" b="1" dirty="0" smtClean="0">
                <a:solidFill>
                  <a:srgbClr val="00B0F0"/>
                </a:solidFill>
              </a:rPr>
              <a:t>故事</a:t>
            </a:r>
            <a:r>
              <a:rPr lang="en-US" altLang="zh-TW" b="1" dirty="0" smtClean="0">
                <a:solidFill>
                  <a:srgbClr val="00B0F0"/>
                </a:solidFill>
              </a:rPr>
              <a:t>(Scenario)</a:t>
            </a:r>
            <a:r>
              <a:rPr lang="zh-TW" altLang="en-US" dirty="0" smtClean="0"/>
              <a:t>說出來！</a:t>
            </a:r>
            <a:endParaRPr lang="zh-TW" altLang="en-US" dirty="0"/>
          </a:p>
          <a:p>
            <a:endParaRPr lang="zh-TW" altLang="en-US" dirty="0"/>
          </a:p>
        </p:txBody>
      </p:sp>
      <p:pic>
        <p:nvPicPr>
          <p:cNvPr id="8" name="圖片 7"/>
          <p:cNvPicPr>
            <a:picLocks noChangeAspect="1"/>
          </p:cNvPicPr>
          <p:nvPr/>
        </p:nvPicPr>
        <p:blipFill>
          <a:blip r:embed="rId2"/>
          <a:stretch>
            <a:fillRect/>
          </a:stretch>
        </p:blipFill>
        <p:spPr>
          <a:xfrm>
            <a:off x="4933129" y="2980986"/>
            <a:ext cx="3472520" cy="2007453"/>
          </a:xfrm>
          <a:prstGeom prst="rect">
            <a:avLst/>
          </a:prstGeom>
        </p:spPr>
      </p:pic>
      <p:sp>
        <p:nvSpPr>
          <p:cNvPr id="9" name="投影片編號版面配置區 8"/>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2003503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接著訂出功能需求</a:t>
            </a:r>
            <a:endParaRPr lang="zh-TW" altLang="en-US" dirty="0"/>
          </a:p>
        </p:txBody>
      </p:sp>
      <p:sp>
        <p:nvSpPr>
          <p:cNvPr id="3" name="文字版面配置區 2"/>
          <p:cNvSpPr>
            <a:spLocks noGrp="1"/>
          </p:cNvSpPr>
          <p:nvPr>
            <p:ph type="body" idx="1"/>
          </p:nvPr>
        </p:nvSpPr>
        <p:spPr/>
        <p:txBody>
          <a:bodyPr/>
          <a:lstStyle/>
          <a:p>
            <a:r>
              <a:rPr lang="zh-TW" altLang="en-US" dirty="0" smtClean="0">
                <a:ea typeface="微軟正黑體" panose="020B0604030504040204" pitchFamily="34" charset="-120"/>
              </a:rPr>
              <a:t>具體</a:t>
            </a:r>
            <a:r>
              <a:rPr lang="zh-TW" altLang="en-US" dirty="0">
                <a:ea typeface="微軟正黑體" panose="020B0604030504040204" pitchFamily="34" charset="-120"/>
              </a:rPr>
              <a:t>提出系統應該提供的服務</a:t>
            </a:r>
            <a:r>
              <a:rPr lang="zh-TW" altLang="en-US" dirty="0" smtClean="0">
                <a:ea typeface="微軟正黑體" panose="020B0604030504040204" pitchFamily="34" charset="-120"/>
              </a:rPr>
              <a:t>項目。</a:t>
            </a:r>
            <a:endParaRPr lang="zh-TW" altLang="en-US" dirty="0">
              <a:ea typeface="微軟正黑體" panose="020B0604030504040204" pitchFamily="34" charset="-120"/>
            </a:endParaRPr>
          </a:p>
          <a:p>
            <a:r>
              <a:rPr lang="zh-TW" altLang="en-US" dirty="0"/>
              <a:t>系統是否具備這些</a:t>
            </a:r>
            <a:r>
              <a:rPr lang="zh-TW" altLang="en-US" dirty="0" smtClean="0"/>
              <a:t>功能需求</a:t>
            </a:r>
            <a:r>
              <a:rPr lang="zh-TW" altLang="en-US" dirty="0"/>
              <a:t>是非常明確</a:t>
            </a:r>
            <a:r>
              <a:rPr lang="zh-TW" altLang="en-US" dirty="0" smtClean="0"/>
              <a:t>的。</a:t>
            </a:r>
            <a:endParaRPr lang="en-US" altLang="zh-TW" dirty="0" smtClean="0"/>
          </a:p>
          <a:p>
            <a:endParaRPr lang="zh-TW" altLang="en-US" dirty="0"/>
          </a:p>
        </p:txBody>
      </p:sp>
      <p:sp>
        <p:nvSpPr>
          <p:cNvPr id="5" name="投影片編號版面配置區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471396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1531" y="-53165"/>
            <a:ext cx="6761100" cy="616687"/>
          </a:xfrm>
        </p:spPr>
        <p:txBody>
          <a:bodyPr/>
          <a:lstStyle/>
          <a:p>
            <a:r>
              <a:rPr lang="zh-TW" altLang="en-US" sz="2800" dirty="0" smtClean="0"/>
              <a:t>功能需求列表範例</a:t>
            </a:r>
            <a:endParaRPr lang="zh-TW" altLang="en-US" sz="2800"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graphicFrame>
        <p:nvGraphicFramePr>
          <p:cNvPr id="5" name="表格 4"/>
          <p:cNvGraphicFramePr>
            <a:graphicFrameLocks noGrp="1"/>
          </p:cNvGraphicFramePr>
          <p:nvPr>
            <p:extLst>
              <p:ext uri="{D42A27DB-BD31-4B8C-83A1-F6EECF244321}">
                <p14:modId xmlns:p14="http://schemas.microsoft.com/office/powerpoint/2010/main" val="581340435"/>
              </p:ext>
            </p:extLst>
          </p:nvPr>
        </p:nvGraphicFramePr>
        <p:xfrm>
          <a:off x="91531" y="448736"/>
          <a:ext cx="8648432" cy="4572000"/>
        </p:xfrm>
        <a:graphic>
          <a:graphicData uri="http://schemas.openxmlformats.org/drawingml/2006/table">
            <a:tbl>
              <a:tblPr firstRow="1" bandRow="1">
                <a:tableStyleId>{009816A0-345A-42EE-BB83-C5550AC54A6D}</a:tableStyleId>
              </a:tblPr>
              <a:tblGrid>
                <a:gridCol w="938272">
                  <a:extLst>
                    <a:ext uri="{9D8B030D-6E8A-4147-A177-3AD203B41FA5}">
                      <a16:colId xmlns:a16="http://schemas.microsoft.com/office/drawing/2014/main" val="4058929953"/>
                    </a:ext>
                  </a:extLst>
                </a:gridCol>
                <a:gridCol w="7710160">
                  <a:extLst>
                    <a:ext uri="{9D8B030D-6E8A-4147-A177-3AD203B41FA5}">
                      <a16:colId xmlns:a16="http://schemas.microsoft.com/office/drawing/2014/main" val="2822970988"/>
                    </a:ext>
                  </a:extLst>
                </a:gridCol>
              </a:tblGrid>
              <a:tr h="418649">
                <a:tc>
                  <a:txBody>
                    <a:bodyPr/>
                    <a:lstStyle/>
                    <a:p>
                      <a:r>
                        <a:rPr lang="en-US" altLang="zh-TW" sz="1200" dirty="0" smtClean="0"/>
                        <a:t>REQ-001</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系統管理員可進行投票系統各單位管理帳號建立</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刪除</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修改各帳號權限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系統管理員</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單位管理員及承辦人</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設定，單位管理員可進行所屬單位帳號建立</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刪除</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修改各帳號權限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單位管理員及承辦人</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設定，單位管理員具有承辦人權限。承辦人員可進行所屬單位建立之所有選舉維護。</a:t>
                      </a:r>
                      <a:endParaRPr lang="zh-TW" altLang="en-US" sz="1200" dirty="0"/>
                    </a:p>
                  </a:txBody>
                  <a:tcPr/>
                </a:tc>
                <a:extLst>
                  <a:ext uri="{0D108BD9-81ED-4DB2-BD59-A6C34878D82A}">
                    <a16:rowId xmlns:a16="http://schemas.microsoft.com/office/drawing/2014/main" val="1479906811"/>
                  </a:ext>
                </a:extLst>
              </a:tr>
              <a:tr h="1794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smtClean="0"/>
                        <a:t>REQ-002</a:t>
                      </a:r>
                      <a:endParaRPr lang="zh-TW" altLang="en-US" sz="1200" dirty="0" smtClean="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承辦人員可建立</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修改</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檢視選舉基本資料</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選舉名稱</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選舉時間</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投票票數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當選人數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備選人數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3796243269"/>
                  </a:ext>
                </a:extLst>
              </a:tr>
              <a:tr h="299035">
                <a:tc>
                  <a:txBody>
                    <a:bodyPr/>
                    <a:lstStyle/>
                    <a:p>
                      <a:r>
                        <a:rPr lang="en-US" altLang="zh-TW" sz="1200" dirty="0" smtClean="0"/>
                        <a:t>REQ-003</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承辦人可設定選舉的選舉人條件</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條件</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在職日期</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性別</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及範圍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可設定包含及除外之範圍，範圍之單位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人事資料庫主類別</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次類別</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單位系所</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職稱</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姓名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，並根據以上條件產生選舉人名冊，且可匯出成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3485986185"/>
                  </a:ext>
                </a:extLst>
              </a:tr>
              <a:tr h="299035">
                <a:tc>
                  <a:txBody>
                    <a:bodyPr/>
                    <a:lstStyle/>
                    <a:p>
                      <a:r>
                        <a:rPr lang="en-US" altLang="zh-TW" sz="1200" dirty="0" smtClean="0"/>
                        <a:t>REQ-004</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承辦人員可新增</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需註記</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取消 </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資料未刪除，但註記不符合選舉人資格原因</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選舉人名冊內的選舉人，且可匯出成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3285265938"/>
                  </a:ext>
                </a:extLst>
              </a:tr>
              <a:tr h="379330">
                <a:tc>
                  <a:txBody>
                    <a:bodyPr/>
                    <a:lstStyle/>
                    <a:p>
                      <a:r>
                        <a:rPr lang="en-US" altLang="zh-TW" sz="1200" dirty="0" smtClean="0"/>
                        <a:t>REQ-005</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承辦人員可設定選舉的候選人條件</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條件</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在職日期</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性別</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及範圍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可設定包含及除外，範圍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人事資料庫主類別</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次類別</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單位系所</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職稱</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姓名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，並可設定候選人組合，並根據以上條件產生候選人名冊，且可匯出成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2441128149"/>
                  </a:ext>
                </a:extLst>
              </a:tr>
              <a:tr h="299035">
                <a:tc>
                  <a:txBody>
                    <a:bodyPr/>
                    <a:lstStyle/>
                    <a:p>
                      <a:r>
                        <a:rPr lang="en-US" altLang="zh-TW" sz="1200" dirty="0" smtClean="0"/>
                        <a:t>REQ-006</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承辦人員可新增</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需註記</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取消 </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資料未刪除，但註記不符合候選人資格原因</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候選人名冊內的候選人，且可匯出成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2606771387"/>
                  </a:ext>
                </a:extLst>
              </a:tr>
              <a:tr h="418649">
                <a:tc>
                  <a:txBody>
                    <a:bodyPr/>
                    <a:lstStyle/>
                    <a:p>
                      <a:r>
                        <a:rPr lang="en-US" altLang="zh-TW" sz="1200" dirty="0" smtClean="0"/>
                        <a:t>REQ-007</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選舉人可於</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REQ-001</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設定的選舉時間登入系統，並顯示可參與之選舉，候選人名冊</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含選舉編號</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姓名欄位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以單位排序並提供搜尋功能</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姓名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，選取候選人進行投票，並需提示選舉人可投票數，且投多票僅限一次投完，不可重新投票。</a:t>
                      </a:r>
                      <a:endParaRPr lang="zh-TW" altLang="en-US" sz="1200" dirty="0"/>
                    </a:p>
                  </a:txBody>
                  <a:tcPr/>
                </a:tc>
                <a:extLst>
                  <a:ext uri="{0D108BD9-81ED-4DB2-BD59-A6C34878D82A}">
                    <a16:rowId xmlns:a16="http://schemas.microsoft.com/office/drawing/2014/main" val="3261324024"/>
                  </a:ext>
                </a:extLst>
              </a:tr>
              <a:tr h="299035">
                <a:tc>
                  <a:txBody>
                    <a:bodyPr/>
                    <a:lstStyle/>
                    <a:p>
                      <a:r>
                        <a:rPr lang="en-US" altLang="zh-TW" sz="1200" dirty="0" smtClean="0"/>
                        <a:t>REQ-008</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提供報表讓承辦人員檢視候選人得票狀況</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欄位含</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選舉編號</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姓名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單位</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職稱</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票數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，於備註標示當選及備選，且可匯出成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1068050582"/>
                  </a:ext>
                </a:extLst>
              </a:tr>
              <a:tr h="299035">
                <a:tc>
                  <a:txBody>
                    <a:bodyPr/>
                    <a:lstStyle/>
                    <a:p>
                      <a:r>
                        <a:rPr lang="en-US" altLang="zh-TW" sz="1200" dirty="0" smtClean="0"/>
                        <a:t>REQ-009</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提供報表供承辦人員檢視選舉人投票狀況，並顯示已投票人數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應投票人數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未投票人數</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投票率，且可匯出成</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p>
                  </a:txBody>
                  <a:tcPr/>
                </a:tc>
                <a:extLst>
                  <a:ext uri="{0D108BD9-81ED-4DB2-BD59-A6C34878D82A}">
                    <a16:rowId xmlns:a16="http://schemas.microsoft.com/office/drawing/2014/main" val="2676195566"/>
                  </a:ext>
                </a:extLst>
              </a:tr>
              <a:tr h="179421">
                <a:tc>
                  <a:txBody>
                    <a:bodyPr/>
                    <a:lstStyle/>
                    <a:p>
                      <a:r>
                        <a:rPr lang="en-US" altLang="zh-TW" sz="1200" dirty="0" smtClean="0"/>
                        <a:t>REQ-010</a:t>
                      </a:r>
                      <a:endParaRPr lang="zh-TW" altLang="en-US" sz="1200" dirty="0"/>
                    </a:p>
                  </a:txBody>
                  <a:tcPr/>
                </a:tc>
                <a:tc>
                  <a:txBody>
                    <a:bodyPr/>
                    <a:lstStyle/>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PORTAL</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帳號登入，記錄安全查核資訊，並顯示選舉公告。</a:t>
                      </a:r>
                      <a:endParaRPr lang="zh-TW" altLang="en-US" sz="1200" dirty="0"/>
                    </a:p>
                  </a:txBody>
                  <a:tcPr/>
                </a:tc>
                <a:extLst>
                  <a:ext uri="{0D108BD9-81ED-4DB2-BD59-A6C34878D82A}">
                    <a16:rowId xmlns:a16="http://schemas.microsoft.com/office/drawing/2014/main" val="3303678236"/>
                  </a:ext>
                </a:extLst>
              </a:tr>
            </a:tbl>
          </a:graphicData>
        </a:graphic>
      </p:graphicFrame>
    </p:spTree>
    <p:extLst>
      <p:ext uri="{BB962C8B-B14F-4D97-AF65-F5344CB8AC3E}">
        <p14:creationId xmlns:p14="http://schemas.microsoft.com/office/powerpoint/2010/main" val="37126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smtClean="0">
                <a:ea typeface="微軟正黑體" panose="020B0604030504040204" pitchFamily="34" charset="-120"/>
              </a:rPr>
              <a:t>軟體工程</a:t>
            </a:r>
            <a:r>
              <a:rPr lang="zh-TW" altLang="en-US" dirty="0">
                <a:ea typeface="微軟正黑體" panose="020B0604030504040204" pitchFamily="34" charset="-120"/>
              </a:rPr>
              <a:t>概念</a:t>
            </a:r>
            <a:endParaRPr dirty="0">
              <a:ea typeface="微軟正黑體" panose="020B0604030504040204" pitchFamily="34" charset="-120"/>
            </a:endParaRPr>
          </a:p>
        </p:txBody>
      </p:sp>
      <p:sp>
        <p:nvSpPr>
          <p:cNvPr id="2" name="副標題 1"/>
          <p:cNvSpPr>
            <a:spLocks noGrp="1"/>
          </p:cNvSpPr>
          <p:nvPr>
            <p:ph type="subTitle" idx="1"/>
          </p:nvPr>
        </p:nvSpPr>
        <p:spPr/>
        <p:txBody>
          <a:bodyPr/>
          <a:lstStyle/>
          <a:p>
            <a:r>
              <a:rPr lang="zh-TW" altLang="en-US" dirty="0" smtClean="0"/>
              <a:t>為什麼需要軟體工程</a:t>
            </a:r>
            <a:r>
              <a:rPr lang="en-US" altLang="zh-TW" dirty="0" smtClean="0"/>
              <a:t>?</a:t>
            </a:r>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再訂出非功能需求</a:t>
            </a:r>
            <a:endParaRPr lang="zh-TW" altLang="en-US" dirty="0"/>
          </a:p>
        </p:txBody>
      </p:sp>
      <p:sp>
        <p:nvSpPr>
          <p:cNvPr id="3" name="文字版面配置區 2"/>
          <p:cNvSpPr>
            <a:spLocks noGrp="1"/>
          </p:cNvSpPr>
          <p:nvPr>
            <p:ph type="body" idx="1"/>
          </p:nvPr>
        </p:nvSpPr>
        <p:spPr/>
        <p:txBody>
          <a:bodyPr/>
          <a:lstStyle/>
          <a:p>
            <a:r>
              <a:rPr lang="zh-TW" altLang="en-US" dirty="0" smtClean="0">
                <a:ea typeface="微軟正黑體" panose="020B0604030504040204" pitchFamily="34" charset="-120"/>
              </a:rPr>
              <a:t>強調</a:t>
            </a:r>
            <a:r>
              <a:rPr lang="zh-TW" altLang="en-US" dirty="0">
                <a:ea typeface="微軟正黑體" panose="020B0604030504040204" pitchFamily="34" charset="-120"/>
              </a:rPr>
              <a:t>對於系統品質的要求與限制，或者是說系統應該具備的特性，例如，可靠度、安全性等品質性的要求。</a:t>
            </a:r>
          </a:p>
          <a:p>
            <a:endParaRPr lang="zh-TW" altLang="en-US" dirty="0"/>
          </a:p>
        </p:txBody>
      </p:sp>
      <p:sp>
        <p:nvSpPr>
          <p:cNvPr id="5" name="投影片編號版面配置區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8435911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設計</a:t>
            </a:r>
            <a:r>
              <a:rPr lang="en-US" altLang="zh-TW" smtClean="0"/>
              <a:t>(Design)</a:t>
            </a:r>
            <a:endParaRPr lang="en-US" altLang="zh-TW" dirty="0"/>
          </a:p>
        </p:txBody>
      </p:sp>
      <p:sp>
        <p:nvSpPr>
          <p:cNvPr id="3" name="文字版面配置區 2"/>
          <p:cNvSpPr>
            <a:spLocks noGrp="1"/>
          </p:cNvSpPr>
          <p:nvPr>
            <p:ph type="body" idx="1"/>
          </p:nvPr>
        </p:nvSpPr>
        <p:spPr/>
        <p:txBody>
          <a:bodyPr/>
          <a:lstStyle/>
          <a:p>
            <a:r>
              <a:rPr lang="zh-TW" altLang="en-US" dirty="0" smtClean="0"/>
              <a:t>將需求轉換為系統的重要過程。</a:t>
            </a:r>
          </a:p>
          <a:p>
            <a:r>
              <a:rPr lang="zh-TW" altLang="en-US" dirty="0" smtClean="0"/>
              <a:t>包含架構設計、模組間的介面設計、資料庫設計、演算法設計與資料結構設計等。</a:t>
            </a:r>
          </a:p>
          <a:p>
            <a:r>
              <a:rPr lang="zh-TW" altLang="en-US" dirty="0" smtClean="0"/>
              <a:t>重點是</a:t>
            </a:r>
            <a:r>
              <a:rPr lang="en-US" altLang="zh-TW" dirty="0" smtClean="0"/>
              <a:t>"How"</a:t>
            </a:r>
            <a:r>
              <a:rPr lang="zh-TW" altLang="en-US" dirty="0" smtClean="0"/>
              <a:t>。</a:t>
            </a:r>
            <a:endParaRPr lang="en-US" altLang="zh-TW" dirty="0" smtClean="0"/>
          </a:p>
          <a:p>
            <a:r>
              <a:rPr lang="zh-TW" altLang="en-US" dirty="0" smtClean="0"/>
              <a:t>有時會考慮日後的</a:t>
            </a:r>
            <a:r>
              <a:rPr lang="en-US" altLang="zh-TW" dirty="0" smtClean="0"/>
              <a:t>"Change"</a:t>
            </a:r>
            <a:r>
              <a:rPr lang="zh-TW" altLang="en-US" dirty="0" smtClean="0"/>
              <a:t>。</a:t>
            </a:r>
            <a:endParaRPr lang="en-US" altLang="zh-TW" dirty="0" smtClean="0"/>
          </a:p>
          <a:p>
            <a:r>
              <a:rPr lang="zh-TW" altLang="en-US" dirty="0"/>
              <a:t>通常會</a:t>
            </a:r>
            <a:r>
              <a:rPr lang="zh-TW" altLang="en-US" dirty="0" smtClean="0"/>
              <a:t>撰寫</a:t>
            </a:r>
            <a:r>
              <a:rPr lang="zh-TW" altLang="en-US" b="1" dirty="0" smtClean="0">
                <a:solidFill>
                  <a:srgbClr val="00B0F0"/>
                </a:solidFill>
              </a:rPr>
              <a:t>設</a:t>
            </a:r>
            <a:r>
              <a:rPr lang="zh-TW" altLang="en-US" b="1" dirty="0">
                <a:solidFill>
                  <a:srgbClr val="00B0F0"/>
                </a:solidFill>
              </a:rPr>
              <a:t>計</a:t>
            </a:r>
            <a:r>
              <a:rPr lang="zh-TW" altLang="en-US" b="1" dirty="0" smtClean="0">
                <a:solidFill>
                  <a:srgbClr val="00B0F0"/>
                </a:solidFill>
              </a:rPr>
              <a:t>文件 </a:t>
            </a:r>
            <a:r>
              <a:rPr lang="en-US" altLang="zh-TW" b="1" dirty="0" smtClean="0">
                <a:solidFill>
                  <a:srgbClr val="00B0F0"/>
                </a:solidFill>
              </a:rPr>
              <a:t>(SDD)</a:t>
            </a:r>
            <a:r>
              <a:rPr lang="zh-TW" altLang="en-US" dirty="0" smtClean="0"/>
              <a:t>。</a:t>
            </a:r>
            <a:endParaRPr lang="zh-TW" altLang="en-US" dirty="0"/>
          </a:p>
          <a:p>
            <a:endParaRPr lang="zh-TW" altLang="en-US" dirty="0" smtClean="0"/>
          </a:p>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564" y="3071399"/>
            <a:ext cx="2682950" cy="1896931"/>
          </a:xfrm>
          <a:prstGeom prst="rect">
            <a:avLst/>
          </a:prstGeom>
        </p:spPr>
      </p:pic>
      <p:sp>
        <p:nvSpPr>
          <p:cNvPr id="9" name="投影片編號版面配置區 8"/>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126378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8300" y="143952"/>
            <a:ext cx="6761100" cy="857400"/>
          </a:xfrm>
        </p:spPr>
        <p:txBody>
          <a:bodyPr/>
          <a:lstStyle/>
          <a:p>
            <a:r>
              <a:rPr lang="en-US" altLang="zh-TW" dirty="0" smtClean="0"/>
              <a:t>Example</a:t>
            </a:r>
            <a:endParaRPr lang="zh-TW" altLang="en-US" dirty="0"/>
          </a:p>
        </p:txBody>
      </p:sp>
      <p:sp>
        <p:nvSpPr>
          <p:cNvPr id="3" name="文字版面配置區 2"/>
          <p:cNvSpPr>
            <a:spLocks noGrp="1"/>
          </p:cNvSpPr>
          <p:nvPr>
            <p:ph type="body" idx="1"/>
          </p:nvPr>
        </p:nvSpPr>
        <p:spPr>
          <a:xfrm>
            <a:off x="718300" y="850605"/>
            <a:ext cx="6761100" cy="4008474"/>
          </a:xfrm>
        </p:spPr>
        <p:txBody>
          <a:bodyPr/>
          <a:lstStyle/>
          <a:p>
            <a:r>
              <a:rPr lang="en-US" altLang="zh-TW" sz="1800" dirty="0"/>
              <a:t>A farmer and his properties - a fox(</a:t>
            </a:r>
            <a:r>
              <a:rPr lang="zh-TW" altLang="zh-TW" sz="1800" dirty="0"/>
              <a:t>狐狸</a:t>
            </a:r>
            <a:r>
              <a:rPr lang="en-US" altLang="zh-TW" sz="1800" dirty="0"/>
              <a:t>), a goat(</a:t>
            </a:r>
            <a:r>
              <a:rPr lang="zh-TW" altLang="zh-TW" sz="1800" dirty="0"/>
              <a:t>山羊</a:t>
            </a:r>
            <a:r>
              <a:rPr lang="en-US" altLang="zh-TW" sz="1800" dirty="0"/>
              <a:t>), and a cabbage(</a:t>
            </a:r>
            <a:r>
              <a:rPr lang="zh-TW" altLang="zh-TW" sz="1800" dirty="0"/>
              <a:t>包心菜</a:t>
            </a:r>
            <a:r>
              <a:rPr lang="en-US" altLang="zh-TW" sz="1800" dirty="0"/>
              <a:t>), are on one bank of a river. </a:t>
            </a:r>
            <a:endParaRPr lang="en-US" altLang="zh-TW" sz="1800" dirty="0" smtClean="0"/>
          </a:p>
          <a:p>
            <a:r>
              <a:rPr lang="en-US" altLang="zh-TW" sz="1800" dirty="0" smtClean="0"/>
              <a:t>They </a:t>
            </a:r>
            <a:r>
              <a:rPr lang="en-US" altLang="zh-TW" sz="1800" dirty="0"/>
              <a:t>want to go to the other side of the river. </a:t>
            </a:r>
            <a:endParaRPr lang="en-US" altLang="zh-TW" sz="1800" dirty="0" smtClean="0"/>
          </a:p>
          <a:p>
            <a:r>
              <a:rPr lang="en-US" altLang="zh-TW" sz="1800" dirty="0" smtClean="0"/>
              <a:t>A </a:t>
            </a:r>
            <a:r>
              <a:rPr lang="en-US" altLang="zh-TW" sz="1800" dirty="0"/>
              <a:t>boat is parked at the riverside and can be used to transport them to the other side of the river. </a:t>
            </a:r>
            <a:endParaRPr lang="en-US" altLang="zh-TW" sz="1800" dirty="0" smtClean="0"/>
          </a:p>
          <a:p>
            <a:r>
              <a:rPr lang="en-US" altLang="zh-TW" sz="1800" dirty="0" smtClean="0"/>
              <a:t>However</a:t>
            </a:r>
            <a:r>
              <a:rPr lang="en-US" altLang="zh-TW" sz="1800" dirty="0"/>
              <a:t>, the boat can only carry the farmer and one of his properties at the same time (remember, the farmer need to row the boat), otherwise the boat sinks. </a:t>
            </a:r>
            <a:endParaRPr lang="en-US" altLang="zh-TW" sz="1800" dirty="0" smtClean="0"/>
          </a:p>
          <a:p>
            <a:r>
              <a:rPr lang="en-US" altLang="zh-TW" sz="1800" dirty="0" smtClean="0"/>
              <a:t>What </a:t>
            </a:r>
            <a:r>
              <a:rPr lang="en-US" altLang="zh-TW" sz="1800" dirty="0"/>
              <a:t>is worse is that if the fox is left with the goat, and the farmer is not there, then the fox will eat the goat. </a:t>
            </a:r>
            <a:endParaRPr lang="en-US" altLang="zh-TW" sz="1800" dirty="0" smtClean="0"/>
          </a:p>
          <a:p>
            <a:r>
              <a:rPr lang="en-US" altLang="zh-TW" sz="1800" dirty="0" smtClean="0"/>
              <a:t>Similarly</a:t>
            </a:r>
            <a:r>
              <a:rPr lang="en-US" altLang="zh-TW" sz="1800" dirty="0"/>
              <a:t>, if the goat is left with the cabbage, the goat will eat the cabbage.</a:t>
            </a:r>
            <a:endParaRPr lang="zh-TW" altLang="en-US" sz="1800"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439435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1531" y="218640"/>
            <a:ext cx="6761100" cy="857400"/>
          </a:xfrm>
        </p:spPr>
        <p:txBody>
          <a:bodyPr/>
          <a:lstStyle/>
          <a:p>
            <a:r>
              <a:rPr lang="en-US" altLang="zh-TW" dirty="0" smtClean="0"/>
              <a:t>Possible Design – Using Class Diagram</a:t>
            </a:r>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pic>
        <p:nvPicPr>
          <p:cNvPr id="5" name="圖片 4" descr="畫面剪輯"/>
          <p:cNvPicPr/>
          <p:nvPr/>
        </p:nvPicPr>
        <p:blipFill>
          <a:blip r:embed="rId2">
            <a:extLst>
              <a:ext uri="{28A0092B-C50C-407E-A947-70E740481C1C}">
                <a14:useLocalDpi xmlns:a14="http://schemas.microsoft.com/office/drawing/2010/main" val="0"/>
              </a:ext>
            </a:extLst>
          </a:blip>
          <a:stretch>
            <a:fillRect/>
          </a:stretch>
        </p:blipFill>
        <p:spPr>
          <a:xfrm>
            <a:off x="425302" y="1076039"/>
            <a:ext cx="8399721" cy="4037761"/>
          </a:xfrm>
          <a:prstGeom prst="rect">
            <a:avLst/>
          </a:prstGeom>
        </p:spPr>
      </p:pic>
    </p:spTree>
    <p:extLst>
      <p:ext uri="{BB962C8B-B14F-4D97-AF65-F5344CB8AC3E}">
        <p14:creationId xmlns:p14="http://schemas.microsoft.com/office/powerpoint/2010/main" val="930221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a:lstStyle/>
          <a:p>
            <a:pPr eaLnBrk="1" hangingPunct="1"/>
            <a:r>
              <a:rPr lang="zh-TW" altLang="en-US" dirty="0"/>
              <a:t>實作</a:t>
            </a:r>
            <a:r>
              <a:rPr lang="en-US" altLang="zh-TW" dirty="0"/>
              <a:t>(Implementation)</a:t>
            </a:r>
          </a:p>
        </p:txBody>
      </p:sp>
      <p:sp>
        <p:nvSpPr>
          <p:cNvPr id="9219" name="Rectangle 3"/>
          <p:cNvSpPr>
            <a:spLocks noGrp="1"/>
          </p:cNvSpPr>
          <p:nvPr>
            <p:ph type="body" idx="1"/>
          </p:nvPr>
        </p:nvSpPr>
        <p:spPr/>
        <p:txBody>
          <a:bodyPr/>
          <a:lstStyle/>
          <a:p>
            <a:r>
              <a:rPr lang="zh-TW" altLang="en-US" dirty="0" smtClean="0"/>
              <a:t>透過程式語言將所設計的內容轉化為可執行的軟體。</a:t>
            </a:r>
            <a:endParaRPr lang="en-US" altLang="zh-TW" dirty="0" smtClean="0"/>
          </a:p>
          <a:p>
            <a:r>
              <a:rPr lang="zh-TW" altLang="en-US" dirty="0" smtClean="0"/>
              <a:t>是一般人認為軟體工程師唯一的工作。</a:t>
            </a:r>
          </a:p>
          <a:p>
            <a:pPr lvl="1" eaLnBrk="1" hangingPunct="1"/>
            <a:endParaRPr lang="zh-TW" altLang="en-US" dirty="0" smtClean="0"/>
          </a:p>
          <a:p>
            <a:pPr eaLnBrk="1" hangingPunct="1"/>
            <a:endParaRPr lang="en-US" altLang="zh-TW"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906" y="2444379"/>
            <a:ext cx="2266950" cy="2019300"/>
          </a:xfrm>
          <a:prstGeom prst="rect">
            <a:avLst/>
          </a:prstGeom>
        </p:spPr>
      </p:pic>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179905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測試</a:t>
            </a:r>
            <a:r>
              <a:rPr lang="en-US" altLang="zh-TW" dirty="0" smtClean="0"/>
              <a:t>(Test)</a:t>
            </a:r>
            <a:endParaRPr lang="zh-TW" altLang="en-US" dirty="0"/>
          </a:p>
        </p:txBody>
      </p:sp>
      <p:sp>
        <p:nvSpPr>
          <p:cNvPr id="3" name="文字版面配置區 2"/>
          <p:cNvSpPr>
            <a:spLocks noGrp="1"/>
          </p:cNvSpPr>
          <p:nvPr>
            <p:ph type="body" idx="1"/>
          </p:nvPr>
        </p:nvSpPr>
        <p:spPr>
          <a:xfrm>
            <a:off x="718300" y="1733550"/>
            <a:ext cx="3948293" cy="2980500"/>
          </a:xfrm>
        </p:spPr>
        <p:txBody>
          <a:bodyPr/>
          <a:lstStyle/>
          <a:p>
            <a:r>
              <a:rPr lang="zh-TW" altLang="en-US" dirty="0" smtClean="0"/>
              <a:t>測試</a:t>
            </a:r>
            <a:r>
              <a:rPr lang="zh-TW" altLang="en-US" dirty="0"/>
              <a:t>是對實作活動階段所產出的程式碼模組進行檢測</a:t>
            </a:r>
            <a:r>
              <a:rPr lang="zh-TW" altLang="en-US" dirty="0" smtClean="0"/>
              <a:t>，以檢驗</a:t>
            </a:r>
            <a:r>
              <a:rPr lang="zh-TW" altLang="en-US" dirty="0"/>
              <a:t>其功能是否正確</a:t>
            </a:r>
            <a:r>
              <a:rPr lang="zh-TW" altLang="en-US" dirty="0" smtClean="0"/>
              <a:t>、效能是否</a:t>
            </a:r>
            <a:r>
              <a:rPr lang="zh-TW" altLang="en-US" dirty="0"/>
              <a:t>符合</a:t>
            </a:r>
            <a:r>
              <a:rPr lang="zh-TW" altLang="en-US" dirty="0" smtClean="0"/>
              <a:t>要求等。</a:t>
            </a:r>
            <a:endParaRPr lang="en-US" altLang="zh-TW" dirty="0" smtClean="0"/>
          </a:p>
          <a:p>
            <a:r>
              <a:rPr lang="zh-TW" altLang="en-US" b="1" dirty="0" smtClean="0">
                <a:solidFill>
                  <a:srgbClr val="00B0F0"/>
                </a:solidFill>
              </a:rPr>
              <a:t>測試案例</a:t>
            </a:r>
            <a:r>
              <a:rPr lang="en-US" altLang="zh-TW" b="1" dirty="0" smtClean="0">
                <a:solidFill>
                  <a:srgbClr val="00B0F0"/>
                </a:solidFill>
              </a:rPr>
              <a:t>(Test Case)</a:t>
            </a:r>
            <a:r>
              <a:rPr lang="zh-TW" altLang="en-US" dirty="0" smtClean="0"/>
              <a:t>的設計是測試流程的重點。</a:t>
            </a:r>
            <a:endParaRPr lang="zh-TW" altLang="en-US" dirty="0"/>
          </a:p>
          <a:p>
            <a:endParaRPr lang="en-US" altLang="zh-TW" dirty="0"/>
          </a:p>
          <a:p>
            <a:endParaRPr lang="zh-TW" altLang="en-US" dirty="0"/>
          </a:p>
        </p:txBody>
      </p:sp>
      <p:pic>
        <p:nvPicPr>
          <p:cNvPr id="1026" name="Picture 2" descr="Senior Airman Raunak Manandhar, 60th Maintenance Squadron aero repair technician, monitors the pounds per square inch while inflating lifting bags during an annual quality assurance inspection of the crash, damaged or disabled aircraft recovery program Feb. 9, 2017 at Travis Air Force Base, Calif. The lifting bags, filled to 7 PSI during the inspection, are used to lift a downed aircraft so it can be salvaged, repaired and recovered.  (U.S. Air Force photo by Senior Airman Amber Car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383" y="1972909"/>
            <a:ext cx="2799728" cy="257732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2654320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測試可以做到</a:t>
            </a:r>
            <a:endParaRPr lang="zh-TW" altLang="en-US" dirty="0"/>
          </a:p>
        </p:txBody>
      </p:sp>
      <p:sp>
        <p:nvSpPr>
          <p:cNvPr id="3" name="內容版面配置區 2"/>
          <p:cNvSpPr>
            <a:spLocks noGrp="1"/>
          </p:cNvSpPr>
          <p:nvPr>
            <p:ph type="body" idx="1"/>
          </p:nvPr>
        </p:nvSpPr>
        <p:spPr/>
        <p:txBody>
          <a:bodyPr/>
          <a:lstStyle/>
          <a:p>
            <a:r>
              <a:rPr lang="zh-TW" altLang="en-US" dirty="0" smtClean="0"/>
              <a:t>發現程式的錯誤</a:t>
            </a:r>
            <a:r>
              <a:rPr lang="en-US" altLang="zh-TW" dirty="0" smtClean="0"/>
              <a:t>(bug)</a:t>
            </a:r>
          </a:p>
          <a:p>
            <a:r>
              <a:rPr lang="zh-TW" altLang="en-US" dirty="0" smtClean="0"/>
              <a:t>評估程式的品質</a:t>
            </a:r>
            <a:r>
              <a:rPr lang="en-US" altLang="zh-TW" dirty="0" smtClean="0"/>
              <a:t>(quality)</a:t>
            </a:r>
          </a:p>
          <a:p>
            <a:pPr lvl="1"/>
            <a:r>
              <a:rPr lang="zh-TW" altLang="en-US" dirty="0" smtClean="0">
                <a:ea typeface="微軟正黑體" panose="020B0604030504040204" pitchFamily="34" charset="-120"/>
              </a:rPr>
              <a:t>與需求或規格一致</a:t>
            </a:r>
            <a:r>
              <a:rPr lang="en-US" altLang="zh-TW" dirty="0" smtClean="0">
                <a:ea typeface="微軟正黑體" panose="020B0604030504040204" pitchFamily="34" charset="-120"/>
              </a:rPr>
              <a:t>(conformance to requirements)</a:t>
            </a:r>
          </a:p>
          <a:p>
            <a:pPr lvl="1"/>
            <a:r>
              <a:rPr lang="zh-TW" altLang="en-US" dirty="0" smtClean="0">
                <a:ea typeface="微軟正黑體" panose="020B0604030504040204" pitchFamily="34" charset="-120"/>
              </a:rPr>
              <a:t>符合使用的目的</a:t>
            </a:r>
            <a:r>
              <a:rPr lang="en-US" altLang="zh-TW" dirty="0" smtClean="0">
                <a:ea typeface="微軟正黑體" panose="020B0604030504040204" pitchFamily="34" charset="-120"/>
              </a:rPr>
              <a:t>(fitness for purpose)</a:t>
            </a:r>
          </a:p>
          <a:p>
            <a:pPr lvl="1"/>
            <a:r>
              <a:rPr lang="zh-TW" altLang="en-US" dirty="0" smtClean="0">
                <a:ea typeface="微軟正黑體" panose="020B0604030504040204" pitchFamily="34" charset="-120"/>
              </a:rPr>
              <a:t>功能、效能、安全性、使用者經驗</a:t>
            </a:r>
            <a:endParaRPr lang="en-US" altLang="zh-TW" dirty="0" smtClean="0">
              <a:ea typeface="微軟正黑體" panose="020B0604030504040204" pitchFamily="34" charset="-120"/>
            </a:endParaRPr>
          </a:p>
        </p:txBody>
      </p:sp>
      <p:sp>
        <p:nvSpPr>
          <p:cNvPr id="10" name="投影片編號版面配置區 9"/>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268278391"/>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軟體測試</a:t>
            </a:r>
            <a:r>
              <a:rPr lang="en-US" altLang="zh-TW" dirty="0" smtClean="0"/>
              <a:t>V Model</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805" y="1703130"/>
            <a:ext cx="4997485" cy="3213871"/>
          </a:xfrm>
          <a:prstGeom prst="rect">
            <a:avLst/>
          </a:prstGeom>
        </p:spPr>
      </p:pic>
      <p:sp>
        <p:nvSpPr>
          <p:cNvPr id="6" name="投影片編號版面配置區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672544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smtClean="0"/>
              <a:t>單元測試</a:t>
            </a:r>
            <a:endParaRPr lang="zh-TW" altLang="en-US" dirty="0"/>
          </a:p>
        </p:txBody>
      </p:sp>
      <p:sp>
        <p:nvSpPr>
          <p:cNvPr id="9" name="文字版面配置區 8"/>
          <p:cNvSpPr>
            <a:spLocks noGrp="1"/>
          </p:cNvSpPr>
          <p:nvPr>
            <p:ph type="body" idx="1"/>
          </p:nvPr>
        </p:nvSpPr>
        <p:spPr/>
        <p:txBody>
          <a:bodyPr/>
          <a:lstStyle/>
          <a:p>
            <a:r>
              <a:rPr lang="zh-TW" altLang="en-US" dirty="0"/>
              <a:t>以程式中最小的邏輯單元</a:t>
            </a:r>
            <a:r>
              <a:rPr lang="zh-TW" altLang="en-US" dirty="0" smtClean="0"/>
              <a:t>為標</a:t>
            </a:r>
            <a:r>
              <a:rPr lang="zh-TW" altLang="en-US" dirty="0"/>
              <a:t>的</a:t>
            </a:r>
            <a:r>
              <a:rPr lang="zh-TW" altLang="en-US" dirty="0" smtClean="0"/>
              <a:t>，</a:t>
            </a:r>
            <a:r>
              <a:rPr lang="zh-TW" altLang="en-US" dirty="0"/>
              <a:t>撰寫測試程式，來</a:t>
            </a:r>
            <a:r>
              <a:rPr lang="zh-TW" altLang="en-US" dirty="0" smtClean="0"/>
              <a:t>驗證程式是否正確。</a:t>
            </a:r>
            <a:endParaRPr lang="en-US" altLang="zh-TW" dirty="0" smtClean="0"/>
          </a:p>
          <a:p>
            <a:r>
              <a:rPr lang="zh-TW" altLang="en-US" dirty="0" smtClean="0"/>
              <a:t>忽略單元測試可能造成日後難以除錯的</a:t>
            </a:r>
            <a:r>
              <a:rPr lang="en-US" altLang="zh-TW" dirty="0" smtClean="0"/>
              <a:t>bug</a:t>
            </a:r>
            <a:r>
              <a:rPr lang="zh-TW" altLang="en-US" dirty="0" smtClean="0"/>
              <a:t>。</a:t>
            </a:r>
            <a:endParaRPr lang="zh-TW" altLang="en-US" dirty="0"/>
          </a:p>
        </p:txBody>
      </p:sp>
      <p:pic>
        <p:nvPicPr>
          <p:cNvPr id="5" name="圖片 4"/>
          <p:cNvPicPr>
            <a:picLocks noChangeAspect="1"/>
          </p:cNvPicPr>
          <p:nvPr/>
        </p:nvPicPr>
        <p:blipFill>
          <a:blip r:embed="rId3"/>
          <a:stretch>
            <a:fillRect/>
          </a:stretch>
        </p:blipFill>
        <p:spPr>
          <a:xfrm>
            <a:off x="365881" y="3223800"/>
            <a:ext cx="4549645" cy="1627025"/>
          </a:xfrm>
          <a:prstGeom prst="rect">
            <a:avLst/>
          </a:prstGeom>
        </p:spPr>
      </p:pic>
      <p:sp>
        <p:nvSpPr>
          <p:cNvPr id="10" name="投影片編號版面配置區 9"/>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38</a:t>
            </a:fld>
            <a:endParaRPr lang="en"/>
          </a:p>
        </p:txBody>
      </p:sp>
      <p:pic>
        <p:nvPicPr>
          <p:cNvPr id="1026" name="Picture 2" descr="ç¸éå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118" y="1403105"/>
            <a:ext cx="3464719" cy="364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052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5"/>
          <p:cNvSpPr>
            <a:spLocks noGrp="1" noChangeArrowheads="1"/>
          </p:cNvSpPr>
          <p:nvPr>
            <p:ph type="title"/>
          </p:nvPr>
        </p:nvSpPr>
        <p:spPr/>
        <p:txBody>
          <a:bodyPr/>
          <a:lstStyle/>
          <a:p>
            <a:pPr eaLnBrk="1" hangingPunct="1"/>
            <a:r>
              <a:rPr lang="zh-TW" altLang="en-US" dirty="0" smtClean="0"/>
              <a:t>整合測試</a:t>
            </a:r>
            <a:endParaRPr lang="zh-TW" altLang="en-US" sz="2400" dirty="0"/>
          </a:p>
        </p:txBody>
      </p:sp>
      <p:sp>
        <p:nvSpPr>
          <p:cNvPr id="2" name="文字版面配置區 1"/>
          <p:cNvSpPr>
            <a:spLocks noGrp="1"/>
          </p:cNvSpPr>
          <p:nvPr>
            <p:ph type="body" idx="1"/>
          </p:nvPr>
        </p:nvSpPr>
        <p:spPr/>
        <p:txBody>
          <a:bodyPr/>
          <a:lstStyle/>
          <a:p>
            <a:r>
              <a:rPr lang="zh-TW" altLang="en-US" sz="2000" dirty="0" smtClean="0"/>
              <a:t>應在整合過程中就逐</a:t>
            </a:r>
            <a:r>
              <a:rPr lang="zh-TW" altLang="en-US" sz="2000" dirty="0"/>
              <a:t>步</a:t>
            </a:r>
            <a:r>
              <a:rPr lang="zh-TW" altLang="en-US" sz="2000" dirty="0" smtClean="0"/>
              <a:t>進行測試。</a:t>
            </a:r>
            <a:endParaRPr lang="zh-TW" altLang="en-US" sz="2000" dirty="0"/>
          </a:p>
        </p:txBody>
      </p:sp>
      <p:sp>
        <p:nvSpPr>
          <p:cNvPr id="80900" name="Oval 36"/>
          <p:cNvSpPr>
            <a:spLocks noChangeArrowheads="1"/>
          </p:cNvSpPr>
          <p:nvPr/>
        </p:nvSpPr>
        <p:spPr bwMode="auto">
          <a:xfrm>
            <a:off x="2745582" y="3886200"/>
            <a:ext cx="1440656" cy="370285"/>
          </a:xfrm>
          <a:prstGeom prst="ellipse">
            <a:avLst/>
          </a:prstGeom>
          <a:noFill/>
          <a:ln w="9525">
            <a:solidFill>
              <a:schemeClr val="tx1"/>
            </a:solidFill>
            <a:round/>
            <a:headEnd/>
            <a:tailEnd/>
          </a:ln>
        </p:spPr>
        <p:txBody>
          <a:bodyPr wrap="none" anchor="ctr"/>
          <a:lstStyle/>
          <a:p>
            <a:pPr algn="ctr"/>
            <a:r>
              <a:rPr lang="en-US" altLang="zh-TW" sz="1050"/>
              <a:t>Test M1, M2, M6</a:t>
            </a:r>
          </a:p>
        </p:txBody>
      </p:sp>
      <p:sp>
        <p:nvSpPr>
          <p:cNvPr id="80901" name="Oval 37"/>
          <p:cNvSpPr>
            <a:spLocks noChangeArrowheads="1"/>
          </p:cNvSpPr>
          <p:nvPr/>
        </p:nvSpPr>
        <p:spPr bwMode="auto">
          <a:xfrm>
            <a:off x="2521744" y="4367213"/>
            <a:ext cx="1679972" cy="506016"/>
          </a:xfrm>
          <a:prstGeom prst="ellipse">
            <a:avLst/>
          </a:prstGeom>
          <a:noFill/>
          <a:ln w="9525">
            <a:solidFill>
              <a:schemeClr val="tx1"/>
            </a:solidFill>
            <a:round/>
            <a:headEnd/>
            <a:tailEnd/>
          </a:ln>
        </p:spPr>
        <p:txBody>
          <a:bodyPr wrap="none" anchor="ctr"/>
          <a:lstStyle/>
          <a:p>
            <a:pPr algn="ctr"/>
            <a:r>
              <a:rPr lang="en-US" altLang="zh-TW" sz="1050"/>
              <a:t>Test M1, M2, M5, M8</a:t>
            </a:r>
          </a:p>
        </p:txBody>
      </p:sp>
      <p:sp>
        <p:nvSpPr>
          <p:cNvPr id="80902" name="Oval 38"/>
          <p:cNvSpPr>
            <a:spLocks noChangeArrowheads="1"/>
          </p:cNvSpPr>
          <p:nvPr/>
        </p:nvSpPr>
        <p:spPr bwMode="auto">
          <a:xfrm>
            <a:off x="3265885" y="2470548"/>
            <a:ext cx="822722" cy="596503"/>
          </a:xfrm>
          <a:prstGeom prst="ellipse">
            <a:avLst/>
          </a:prstGeom>
          <a:noFill/>
          <a:ln w="9525">
            <a:solidFill>
              <a:schemeClr val="tx1"/>
            </a:solidFill>
            <a:round/>
            <a:headEnd/>
            <a:tailEnd/>
          </a:ln>
        </p:spPr>
        <p:txBody>
          <a:bodyPr wrap="none" anchor="ctr"/>
          <a:lstStyle/>
          <a:p>
            <a:pPr algn="ctr"/>
            <a:r>
              <a:rPr lang="en-US" altLang="zh-TW" sz="1050"/>
              <a:t>Test M1,</a:t>
            </a:r>
          </a:p>
          <a:p>
            <a:pPr algn="ctr"/>
            <a:r>
              <a:rPr lang="en-US" altLang="zh-TW" sz="1050"/>
              <a:t>M3, M7</a:t>
            </a:r>
          </a:p>
        </p:txBody>
      </p:sp>
      <p:sp>
        <p:nvSpPr>
          <p:cNvPr id="80903" name="Oval 39"/>
          <p:cNvSpPr>
            <a:spLocks noChangeArrowheads="1"/>
          </p:cNvSpPr>
          <p:nvPr/>
        </p:nvSpPr>
        <p:spPr bwMode="auto">
          <a:xfrm>
            <a:off x="6198394" y="3757613"/>
            <a:ext cx="1432322" cy="822722"/>
          </a:xfrm>
          <a:prstGeom prst="ellipse">
            <a:avLst/>
          </a:prstGeom>
          <a:noFill/>
          <a:ln w="9525">
            <a:solidFill>
              <a:schemeClr val="tx1"/>
            </a:solidFill>
            <a:round/>
            <a:headEnd/>
            <a:tailEnd/>
          </a:ln>
        </p:spPr>
        <p:txBody>
          <a:bodyPr wrap="none" lIns="13500" tIns="81000" rIns="13500" bIns="8100" anchor="ctr"/>
          <a:lstStyle/>
          <a:p>
            <a:pPr algn="ctr"/>
            <a:r>
              <a:rPr lang="en-US" altLang="zh-TW" sz="1050"/>
              <a:t>Test M1, M2,</a:t>
            </a:r>
          </a:p>
          <a:p>
            <a:pPr algn="ctr"/>
            <a:r>
              <a:rPr lang="en-US" altLang="zh-TW" sz="1050"/>
              <a:t>M3, M4, M5, M6,</a:t>
            </a:r>
          </a:p>
          <a:p>
            <a:pPr algn="ctr"/>
            <a:r>
              <a:rPr lang="en-US" altLang="zh-TW" sz="1050"/>
              <a:t>M7, M8</a:t>
            </a:r>
          </a:p>
        </p:txBody>
      </p:sp>
      <p:sp>
        <p:nvSpPr>
          <p:cNvPr id="80904" name="Line 40"/>
          <p:cNvSpPr>
            <a:spLocks noChangeShapeType="1"/>
          </p:cNvSpPr>
          <p:nvPr/>
        </p:nvSpPr>
        <p:spPr bwMode="auto">
          <a:xfrm>
            <a:off x="4088606" y="4162425"/>
            <a:ext cx="323850" cy="158354"/>
          </a:xfrm>
          <a:prstGeom prst="line">
            <a:avLst/>
          </a:prstGeom>
          <a:noFill/>
          <a:ln w="9525">
            <a:solidFill>
              <a:schemeClr val="tx1"/>
            </a:solidFill>
            <a:round/>
            <a:headEnd/>
            <a:tailEnd type="triangle" w="med" len="med"/>
          </a:ln>
        </p:spPr>
        <p:txBody>
          <a:bodyPr/>
          <a:lstStyle/>
          <a:p>
            <a:endParaRPr lang="zh-TW" altLang="en-US" sz="1050"/>
          </a:p>
        </p:txBody>
      </p:sp>
      <p:sp>
        <p:nvSpPr>
          <p:cNvPr id="80905" name="Line 41"/>
          <p:cNvSpPr>
            <a:spLocks noChangeShapeType="1"/>
          </p:cNvSpPr>
          <p:nvPr/>
        </p:nvSpPr>
        <p:spPr bwMode="auto">
          <a:xfrm flipV="1">
            <a:off x="4187429" y="4349354"/>
            <a:ext cx="217884" cy="219075"/>
          </a:xfrm>
          <a:prstGeom prst="line">
            <a:avLst/>
          </a:prstGeom>
          <a:noFill/>
          <a:ln w="9525">
            <a:solidFill>
              <a:schemeClr val="tx1"/>
            </a:solidFill>
            <a:round/>
            <a:headEnd/>
            <a:tailEnd type="triangle" w="med" len="med"/>
          </a:ln>
        </p:spPr>
        <p:txBody>
          <a:bodyPr/>
          <a:lstStyle/>
          <a:p>
            <a:endParaRPr lang="zh-TW" altLang="en-US" sz="1050"/>
          </a:p>
        </p:txBody>
      </p:sp>
      <p:sp>
        <p:nvSpPr>
          <p:cNvPr id="80906" name="Line 42"/>
          <p:cNvSpPr>
            <a:spLocks noChangeShapeType="1"/>
          </p:cNvSpPr>
          <p:nvPr/>
        </p:nvSpPr>
        <p:spPr bwMode="auto">
          <a:xfrm>
            <a:off x="4439841" y="4067175"/>
            <a:ext cx="0" cy="616744"/>
          </a:xfrm>
          <a:prstGeom prst="line">
            <a:avLst/>
          </a:prstGeom>
          <a:noFill/>
          <a:ln w="73025">
            <a:solidFill>
              <a:schemeClr val="tx1"/>
            </a:solidFill>
            <a:round/>
            <a:headEnd/>
            <a:tailEnd/>
          </a:ln>
        </p:spPr>
        <p:txBody>
          <a:bodyPr/>
          <a:lstStyle/>
          <a:p>
            <a:endParaRPr lang="zh-TW" altLang="en-US" sz="1050"/>
          </a:p>
        </p:txBody>
      </p:sp>
      <p:sp>
        <p:nvSpPr>
          <p:cNvPr id="80907" name="Oval 43"/>
          <p:cNvSpPr>
            <a:spLocks noChangeArrowheads="1"/>
          </p:cNvSpPr>
          <p:nvPr/>
        </p:nvSpPr>
        <p:spPr bwMode="auto">
          <a:xfrm>
            <a:off x="3576638" y="3194448"/>
            <a:ext cx="850106" cy="548878"/>
          </a:xfrm>
          <a:prstGeom prst="ellipse">
            <a:avLst/>
          </a:prstGeom>
          <a:noFill/>
          <a:ln w="9525">
            <a:solidFill>
              <a:schemeClr val="tx1"/>
            </a:solidFill>
            <a:round/>
            <a:headEnd/>
            <a:tailEnd/>
          </a:ln>
        </p:spPr>
        <p:txBody>
          <a:bodyPr wrap="none" anchor="ctr"/>
          <a:lstStyle/>
          <a:p>
            <a:pPr algn="ctr"/>
            <a:r>
              <a:rPr lang="en-US" altLang="zh-TW" sz="1050"/>
              <a:t>Test M1,</a:t>
            </a:r>
          </a:p>
          <a:p>
            <a:pPr algn="ctr"/>
            <a:r>
              <a:rPr lang="en-US" altLang="zh-TW" sz="1050"/>
              <a:t>M4</a:t>
            </a:r>
          </a:p>
        </p:txBody>
      </p:sp>
      <p:sp>
        <p:nvSpPr>
          <p:cNvPr id="80908" name="Line 44"/>
          <p:cNvSpPr>
            <a:spLocks noChangeShapeType="1"/>
          </p:cNvSpPr>
          <p:nvPr/>
        </p:nvSpPr>
        <p:spPr bwMode="auto">
          <a:xfrm>
            <a:off x="4052888" y="2944416"/>
            <a:ext cx="1878806" cy="1013222"/>
          </a:xfrm>
          <a:prstGeom prst="line">
            <a:avLst/>
          </a:prstGeom>
          <a:noFill/>
          <a:ln w="9525">
            <a:solidFill>
              <a:schemeClr val="tx1"/>
            </a:solidFill>
            <a:round/>
            <a:headEnd/>
            <a:tailEnd type="triangle" w="med" len="med"/>
          </a:ln>
        </p:spPr>
        <p:txBody>
          <a:bodyPr/>
          <a:lstStyle/>
          <a:p>
            <a:endParaRPr lang="zh-TW" altLang="en-US" sz="1050"/>
          </a:p>
        </p:txBody>
      </p:sp>
      <p:sp>
        <p:nvSpPr>
          <p:cNvPr id="80909" name="Line 45"/>
          <p:cNvSpPr>
            <a:spLocks noChangeShapeType="1"/>
          </p:cNvSpPr>
          <p:nvPr/>
        </p:nvSpPr>
        <p:spPr bwMode="auto">
          <a:xfrm>
            <a:off x="4392216" y="3605213"/>
            <a:ext cx="1546622" cy="473869"/>
          </a:xfrm>
          <a:prstGeom prst="line">
            <a:avLst/>
          </a:prstGeom>
          <a:noFill/>
          <a:ln w="9525">
            <a:solidFill>
              <a:schemeClr val="tx1"/>
            </a:solidFill>
            <a:round/>
            <a:headEnd/>
            <a:tailEnd type="triangle" w="med" len="med"/>
          </a:ln>
        </p:spPr>
        <p:txBody>
          <a:bodyPr/>
          <a:lstStyle/>
          <a:p>
            <a:endParaRPr lang="zh-TW" altLang="en-US" sz="1050"/>
          </a:p>
        </p:txBody>
      </p:sp>
      <p:sp>
        <p:nvSpPr>
          <p:cNvPr id="80910" name="Oval 46"/>
          <p:cNvSpPr>
            <a:spLocks noChangeArrowheads="1"/>
          </p:cNvSpPr>
          <p:nvPr/>
        </p:nvSpPr>
        <p:spPr bwMode="auto">
          <a:xfrm>
            <a:off x="4669632" y="3968353"/>
            <a:ext cx="1094185" cy="822722"/>
          </a:xfrm>
          <a:prstGeom prst="ellipse">
            <a:avLst/>
          </a:prstGeom>
          <a:noFill/>
          <a:ln w="9525">
            <a:solidFill>
              <a:schemeClr val="tx1"/>
            </a:solidFill>
            <a:round/>
            <a:headEnd/>
            <a:tailEnd/>
          </a:ln>
        </p:spPr>
        <p:txBody>
          <a:bodyPr wrap="none" lIns="13500" tIns="81000" rIns="13500" bIns="8100" anchor="ctr"/>
          <a:lstStyle/>
          <a:p>
            <a:pPr algn="ctr"/>
            <a:r>
              <a:rPr lang="en-US" altLang="zh-TW" sz="1050"/>
              <a:t>Test M1, M2, </a:t>
            </a:r>
          </a:p>
          <a:p>
            <a:pPr algn="ctr"/>
            <a:r>
              <a:rPr lang="en-US" altLang="zh-TW" sz="1050"/>
              <a:t>M5, M6, M8</a:t>
            </a:r>
          </a:p>
        </p:txBody>
      </p:sp>
      <p:sp>
        <p:nvSpPr>
          <p:cNvPr id="80911" name="Line 47"/>
          <p:cNvSpPr>
            <a:spLocks noChangeShapeType="1"/>
          </p:cNvSpPr>
          <p:nvPr/>
        </p:nvSpPr>
        <p:spPr bwMode="auto">
          <a:xfrm>
            <a:off x="4446985" y="4348163"/>
            <a:ext cx="219075" cy="0"/>
          </a:xfrm>
          <a:prstGeom prst="line">
            <a:avLst/>
          </a:prstGeom>
          <a:noFill/>
          <a:ln w="9525">
            <a:solidFill>
              <a:schemeClr val="tx1"/>
            </a:solidFill>
            <a:round/>
            <a:headEnd/>
            <a:tailEnd type="triangle" w="med" len="med"/>
          </a:ln>
        </p:spPr>
        <p:txBody>
          <a:bodyPr/>
          <a:lstStyle/>
          <a:p>
            <a:endParaRPr lang="zh-TW" altLang="en-US" sz="1050"/>
          </a:p>
        </p:txBody>
      </p:sp>
      <p:sp>
        <p:nvSpPr>
          <p:cNvPr id="80912" name="Line 48"/>
          <p:cNvSpPr>
            <a:spLocks noChangeShapeType="1"/>
          </p:cNvSpPr>
          <p:nvPr/>
        </p:nvSpPr>
        <p:spPr bwMode="auto">
          <a:xfrm flipV="1">
            <a:off x="5769769" y="4257676"/>
            <a:ext cx="190500" cy="21431"/>
          </a:xfrm>
          <a:prstGeom prst="line">
            <a:avLst/>
          </a:prstGeom>
          <a:noFill/>
          <a:ln w="9525">
            <a:solidFill>
              <a:schemeClr val="tx1"/>
            </a:solidFill>
            <a:round/>
            <a:headEnd/>
            <a:tailEnd type="triangle" w="med" len="med"/>
          </a:ln>
        </p:spPr>
        <p:txBody>
          <a:bodyPr/>
          <a:lstStyle/>
          <a:p>
            <a:endParaRPr lang="zh-TW" altLang="en-US" sz="1050"/>
          </a:p>
        </p:txBody>
      </p:sp>
      <p:sp>
        <p:nvSpPr>
          <p:cNvPr id="80913" name="Line 49"/>
          <p:cNvSpPr>
            <a:spLocks noChangeShapeType="1"/>
          </p:cNvSpPr>
          <p:nvPr/>
        </p:nvSpPr>
        <p:spPr bwMode="auto">
          <a:xfrm flipH="1" flipV="1">
            <a:off x="5955506" y="3594498"/>
            <a:ext cx="19050" cy="1002506"/>
          </a:xfrm>
          <a:prstGeom prst="line">
            <a:avLst/>
          </a:prstGeom>
          <a:noFill/>
          <a:ln w="73025">
            <a:solidFill>
              <a:schemeClr val="tx1"/>
            </a:solidFill>
            <a:round/>
            <a:headEnd/>
            <a:tailEnd/>
          </a:ln>
        </p:spPr>
        <p:txBody>
          <a:bodyPr/>
          <a:lstStyle/>
          <a:p>
            <a:endParaRPr lang="zh-TW" altLang="en-US" sz="1050"/>
          </a:p>
        </p:txBody>
      </p:sp>
      <p:sp>
        <p:nvSpPr>
          <p:cNvPr id="80914" name="Line 50"/>
          <p:cNvSpPr>
            <a:spLocks noChangeShapeType="1"/>
          </p:cNvSpPr>
          <p:nvPr/>
        </p:nvSpPr>
        <p:spPr bwMode="auto">
          <a:xfrm>
            <a:off x="5986463" y="4161235"/>
            <a:ext cx="201216" cy="1190"/>
          </a:xfrm>
          <a:prstGeom prst="line">
            <a:avLst/>
          </a:prstGeom>
          <a:noFill/>
          <a:ln w="9525">
            <a:solidFill>
              <a:schemeClr val="tx1"/>
            </a:solidFill>
            <a:round/>
            <a:headEnd/>
            <a:tailEnd type="triangle" w="med" len="med"/>
          </a:ln>
        </p:spPr>
        <p:txBody>
          <a:bodyPr/>
          <a:lstStyle/>
          <a:p>
            <a:endParaRPr lang="zh-TW" altLang="en-US" sz="1050"/>
          </a:p>
        </p:txBody>
      </p:sp>
      <p:grpSp>
        <p:nvGrpSpPr>
          <p:cNvPr id="80915" name="Group 51"/>
          <p:cNvGrpSpPr>
            <a:grpSpLocks/>
          </p:cNvGrpSpPr>
          <p:nvPr/>
        </p:nvGrpSpPr>
        <p:grpSpPr bwMode="auto">
          <a:xfrm>
            <a:off x="5018656" y="1234850"/>
            <a:ext cx="2853929" cy="2066926"/>
            <a:chOff x="627" y="1036"/>
            <a:chExt cx="2397" cy="1736"/>
          </a:xfrm>
        </p:grpSpPr>
        <p:sp>
          <p:nvSpPr>
            <p:cNvPr id="80921" name="Text Box 52"/>
            <p:cNvSpPr txBox="1">
              <a:spLocks noChangeArrowheads="1"/>
            </p:cNvSpPr>
            <p:nvPr/>
          </p:nvSpPr>
          <p:spPr bwMode="auto">
            <a:xfrm>
              <a:off x="1828" y="1036"/>
              <a:ext cx="361" cy="271"/>
            </a:xfrm>
            <a:prstGeom prst="rect">
              <a:avLst/>
            </a:prstGeom>
            <a:noFill/>
            <a:ln w="9525">
              <a:solidFill>
                <a:srgbClr val="000000"/>
              </a:solidFill>
              <a:miter lim="800000"/>
              <a:headEnd/>
              <a:tailEnd/>
            </a:ln>
          </p:spPr>
          <p:txBody>
            <a:bodyPr wrap="none">
              <a:spAutoFit/>
            </a:bodyPr>
            <a:lstStyle/>
            <a:p>
              <a:r>
                <a:rPr lang="en-US" altLang="zh-TW" sz="1500" b="1" dirty="0">
                  <a:latin typeface="Times New Roman" pitchFamily="18" charset="0"/>
                </a:rPr>
                <a:t>M</a:t>
              </a:r>
              <a:r>
                <a:rPr lang="en-US" altLang="zh-TW" sz="1500" b="1" baseline="-25000" dirty="0">
                  <a:latin typeface="Times New Roman" pitchFamily="18" charset="0"/>
                </a:rPr>
                <a:t>1</a:t>
              </a:r>
              <a:endParaRPr lang="en-US" altLang="zh-TW" sz="1500" b="1" dirty="0">
                <a:latin typeface="Times New Roman" pitchFamily="18" charset="0"/>
              </a:endParaRPr>
            </a:p>
          </p:txBody>
        </p:sp>
        <p:sp>
          <p:nvSpPr>
            <p:cNvPr id="80922" name="Text Box 53"/>
            <p:cNvSpPr txBox="1">
              <a:spLocks noChangeArrowheads="1"/>
            </p:cNvSpPr>
            <p:nvPr/>
          </p:nvSpPr>
          <p:spPr bwMode="auto">
            <a:xfrm>
              <a:off x="921" y="1491"/>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2</a:t>
              </a:r>
              <a:endParaRPr lang="en-US" altLang="zh-TW" sz="1500" b="1">
                <a:latin typeface="Times New Roman" pitchFamily="18" charset="0"/>
              </a:endParaRPr>
            </a:p>
          </p:txBody>
        </p:sp>
        <p:sp>
          <p:nvSpPr>
            <p:cNvPr id="80923" name="Text Box 54"/>
            <p:cNvSpPr txBox="1">
              <a:spLocks noChangeArrowheads="1"/>
            </p:cNvSpPr>
            <p:nvPr/>
          </p:nvSpPr>
          <p:spPr bwMode="auto">
            <a:xfrm>
              <a:off x="1828" y="1491"/>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3</a:t>
              </a:r>
              <a:endParaRPr lang="en-US" altLang="zh-TW" sz="1500" b="1">
                <a:latin typeface="Times New Roman" pitchFamily="18" charset="0"/>
              </a:endParaRPr>
            </a:p>
          </p:txBody>
        </p:sp>
        <p:sp>
          <p:nvSpPr>
            <p:cNvPr id="80924" name="Text Box 55"/>
            <p:cNvSpPr txBox="1">
              <a:spLocks noChangeArrowheads="1"/>
            </p:cNvSpPr>
            <p:nvPr/>
          </p:nvSpPr>
          <p:spPr bwMode="auto">
            <a:xfrm>
              <a:off x="2663" y="1491"/>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4</a:t>
              </a:r>
              <a:endParaRPr lang="en-US" altLang="zh-TW" sz="1500" b="1">
                <a:latin typeface="Times New Roman" pitchFamily="18" charset="0"/>
              </a:endParaRPr>
            </a:p>
          </p:txBody>
        </p:sp>
        <p:sp>
          <p:nvSpPr>
            <p:cNvPr id="80925" name="Text Box 56"/>
            <p:cNvSpPr txBox="1">
              <a:spLocks noChangeArrowheads="1"/>
            </p:cNvSpPr>
            <p:nvPr/>
          </p:nvSpPr>
          <p:spPr bwMode="auto">
            <a:xfrm>
              <a:off x="1834" y="2048"/>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7</a:t>
              </a:r>
              <a:endParaRPr lang="en-US" altLang="zh-TW" sz="1500" b="1">
                <a:latin typeface="Times New Roman" pitchFamily="18" charset="0"/>
              </a:endParaRPr>
            </a:p>
          </p:txBody>
        </p:sp>
        <p:sp>
          <p:nvSpPr>
            <p:cNvPr id="80926" name="Text Box 57"/>
            <p:cNvSpPr txBox="1">
              <a:spLocks noChangeArrowheads="1"/>
            </p:cNvSpPr>
            <p:nvPr/>
          </p:nvSpPr>
          <p:spPr bwMode="auto">
            <a:xfrm>
              <a:off x="1168" y="2059"/>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6</a:t>
              </a:r>
              <a:endParaRPr lang="en-US" altLang="zh-TW" sz="1500" b="1">
                <a:latin typeface="Times New Roman" pitchFamily="18" charset="0"/>
              </a:endParaRPr>
            </a:p>
          </p:txBody>
        </p:sp>
        <p:sp>
          <p:nvSpPr>
            <p:cNvPr id="80927" name="Text Box 58"/>
            <p:cNvSpPr txBox="1">
              <a:spLocks noChangeArrowheads="1"/>
            </p:cNvSpPr>
            <p:nvPr/>
          </p:nvSpPr>
          <p:spPr bwMode="auto">
            <a:xfrm>
              <a:off x="632" y="2042"/>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5</a:t>
              </a:r>
              <a:endParaRPr lang="en-US" altLang="zh-TW" sz="1500" b="1">
                <a:latin typeface="Times New Roman" pitchFamily="18" charset="0"/>
              </a:endParaRPr>
            </a:p>
          </p:txBody>
        </p:sp>
        <p:sp>
          <p:nvSpPr>
            <p:cNvPr id="80928" name="Line 59"/>
            <p:cNvSpPr>
              <a:spLocks noChangeShapeType="1"/>
            </p:cNvSpPr>
            <p:nvPr/>
          </p:nvSpPr>
          <p:spPr bwMode="auto">
            <a:xfrm>
              <a:off x="1974" y="1294"/>
              <a:ext cx="0" cy="152"/>
            </a:xfrm>
            <a:prstGeom prst="line">
              <a:avLst/>
            </a:prstGeom>
            <a:noFill/>
            <a:ln w="9525">
              <a:solidFill>
                <a:srgbClr val="000000"/>
              </a:solidFill>
              <a:round/>
              <a:headEnd/>
              <a:tailEnd/>
            </a:ln>
          </p:spPr>
          <p:txBody>
            <a:bodyPr wrap="none" anchor="ctr"/>
            <a:lstStyle/>
            <a:p>
              <a:endParaRPr lang="zh-TW" altLang="en-US" sz="1050"/>
            </a:p>
          </p:txBody>
        </p:sp>
        <p:sp>
          <p:nvSpPr>
            <p:cNvPr id="80929" name="Line 60"/>
            <p:cNvSpPr>
              <a:spLocks noChangeShapeType="1"/>
            </p:cNvSpPr>
            <p:nvPr/>
          </p:nvSpPr>
          <p:spPr bwMode="auto">
            <a:xfrm flipH="1">
              <a:off x="1066" y="1294"/>
              <a:ext cx="908" cy="152"/>
            </a:xfrm>
            <a:prstGeom prst="line">
              <a:avLst/>
            </a:prstGeom>
            <a:noFill/>
            <a:ln w="9525">
              <a:solidFill>
                <a:srgbClr val="000000"/>
              </a:solidFill>
              <a:round/>
              <a:headEnd/>
              <a:tailEnd/>
            </a:ln>
          </p:spPr>
          <p:txBody>
            <a:bodyPr wrap="none" anchor="ctr"/>
            <a:lstStyle/>
            <a:p>
              <a:endParaRPr lang="zh-TW" altLang="en-US" sz="1050"/>
            </a:p>
          </p:txBody>
        </p:sp>
        <p:sp>
          <p:nvSpPr>
            <p:cNvPr id="80930" name="Line 61"/>
            <p:cNvSpPr>
              <a:spLocks noChangeShapeType="1"/>
            </p:cNvSpPr>
            <p:nvPr/>
          </p:nvSpPr>
          <p:spPr bwMode="auto">
            <a:xfrm flipH="1">
              <a:off x="770" y="1749"/>
              <a:ext cx="296" cy="277"/>
            </a:xfrm>
            <a:prstGeom prst="line">
              <a:avLst/>
            </a:prstGeom>
            <a:noFill/>
            <a:ln w="9525">
              <a:solidFill>
                <a:srgbClr val="000000"/>
              </a:solidFill>
              <a:round/>
              <a:headEnd/>
              <a:tailEnd/>
            </a:ln>
          </p:spPr>
          <p:txBody>
            <a:bodyPr wrap="none" anchor="ctr"/>
            <a:lstStyle/>
            <a:p>
              <a:endParaRPr lang="zh-TW" altLang="en-US" sz="1050"/>
            </a:p>
          </p:txBody>
        </p:sp>
        <p:sp>
          <p:nvSpPr>
            <p:cNvPr id="80931" name="Line 62"/>
            <p:cNvSpPr>
              <a:spLocks noChangeShapeType="1"/>
            </p:cNvSpPr>
            <p:nvPr/>
          </p:nvSpPr>
          <p:spPr bwMode="auto">
            <a:xfrm>
              <a:off x="1066" y="1749"/>
              <a:ext cx="247" cy="265"/>
            </a:xfrm>
            <a:prstGeom prst="line">
              <a:avLst/>
            </a:prstGeom>
            <a:noFill/>
            <a:ln w="9525">
              <a:solidFill>
                <a:srgbClr val="000000"/>
              </a:solidFill>
              <a:round/>
              <a:headEnd/>
              <a:tailEnd/>
            </a:ln>
          </p:spPr>
          <p:txBody>
            <a:bodyPr wrap="none" anchor="ctr"/>
            <a:lstStyle/>
            <a:p>
              <a:endParaRPr lang="zh-TW" altLang="en-US" sz="1050"/>
            </a:p>
          </p:txBody>
        </p:sp>
        <p:sp>
          <p:nvSpPr>
            <p:cNvPr id="80932" name="Line 63"/>
            <p:cNvSpPr>
              <a:spLocks noChangeShapeType="1"/>
            </p:cNvSpPr>
            <p:nvPr/>
          </p:nvSpPr>
          <p:spPr bwMode="auto">
            <a:xfrm>
              <a:off x="648" y="1333"/>
              <a:ext cx="2344" cy="0"/>
            </a:xfrm>
            <a:prstGeom prst="line">
              <a:avLst/>
            </a:prstGeom>
            <a:noFill/>
            <a:ln w="9525">
              <a:solidFill>
                <a:schemeClr val="tx1"/>
              </a:solidFill>
              <a:prstDash val="dash"/>
              <a:round/>
              <a:headEnd/>
              <a:tailEnd/>
            </a:ln>
          </p:spPr>
          <p:txBody>
            <a:bodyPr/>
            <a:lstStyle/>
            <a:p>
              <a:endParaRPr lang="zh-TW" altLang="en-US" sz="1050"/>
            </a:p>
          </p:txBody>
        </p:sp>
        <p:sp>
          <p:nvSpPr>
            <p:cNvPr id="80933" name="Line 64"/>
            <p:cNvSpPr>
              <a:spLocks noChangeShapeType="1"/>
            </p:cNvSpPr>
            <p:nvPr/>
          </p:nvSpPr>
          <p:spPr bwMode="auto">
            <a:xfrm>
              <a:off x="627" y="1872"/>
              <a:ext cx="2359" cy="0"/>
            </a:xfrm>
            <a:prstGeom prst="line">
              <a:avLst/>
            </a:prstGeom>
            <a:noFill/>
            <a:ln w="9525">
              <a:solidFill>
                <a:schemeClr val="tx1"/>
              </a:solidFill>
              <a:prstDash val="dash"/>
              <a:round/>
              <a:headEnd/>
              <a:tailEnd/>
            </a:ln>
          </p:spPr>
          <p:txBody>
            <a:bodyPr/>
            <a:lstStyle/>
            <a:p>
              <a:endParaRPr lang="zh-TW" altLang="en-US" sz="1050"/>
            </a:p>
          </p:txBody>
        </p:sp>
        <p:sp>
          <p:nvSpPr>
            <p:cNvPr id="80934" name="Line 65"/>
            <p:cNvSpPr>
              <a:spLocks noChangeShapeType="1"/>
            </p:cNvSpPr>
            <p:nvPr/>
          </p:nvSpPr>
          <p:spPr bwMode="auto">
            <a:xfrm>
              <a:off x="1964" y="1294"/>
              <a:ext cx="837" cy="158"/>
            </a:xfrm>
            <a:prstGeom prst="line">
              <a:avLst/>
            </a:prstGeom>
            <a:noFill/>
            <a:ln w="9525">
              <a:solidFill>
                <a:schemeClr val="tx1"/>
              </a:solidFill>
              <a:round/>
              <a:headEnd/>
              <a:tailEnd/>
            </a:ln>
          </p:spPr>
          <p:txBody>
            <a:bodyPr/>
            <a:lstStyle/>
            <a:p>
              <a:endParaRPr lang="zh-TW" altLang="en-US" sz="1050"/>
            </a:p>
          </p:txBody>
        </p:sp>
        <p:sp>
          <p:nvSpPr>
            <p:cNvPr id="80935" name="Line 66"/>
            <p:cNvSpPr>
              <a:spLocks noChangeShapeType="1"/>
            </p:cNvSpPr>
            <p:nvPr/>
          </p:nvSpPr>
          <p:spPr bwMode="auto">
            <a:xfrm>
              <a:off x="1980" y="1736"/>
              <a:ext cx="0" cy="278"/>
            </a:xfrm>
            <a:prstGeom prst="line">
              <a:avLst/>
            </a:prstGeom>
            <a:noFill/>
            <a:ln w="9525">
              <a:solidFill>
                <a:schemeClr val="tx1"/>
              </a:solidFill>
              <a:round/>
              <a:headEnd/>
              <a:tailEnd/>
            </a:ln>
          </p:spPr>
          <p:txBody>
            <a:bodyPr/>
            <a:lstStyle/>
            <a:p>
              <a:endParaRPr lang="zh-TW" altLang="en-US" sz="1050"/>
            </a:p>
          </p:txBody>
        </p:sp>
        <p:sp>
          <p:nvSpPr>
            <p:cNvPr id="80936" name="Text Box 67"/>
            <p:cNvSpPr txBox="1">
              <a:spLocks noChangeArrowheads="1"/>
            </p:cNvSpPr>
            <p:nvPr/>
          </p:nvSpPr>
          <p:spPr bwMode="auto">
            <a:xfrm>
              <a:off x="639" y="2501"/>
              <a:ext cx="361" cy="271"/>
            </a:xfrm>
            <a:prstGeom prst="rect">
              <a:avLst/>
            </a:prstGeom>
            <a:noFill/>
            <a:ln w="9525">
              <a:solidFill>
                <a:srgbClr val="000000"/>
              </a:solidFill>
              <a:miter lim="800000"/>
              <a:headEnd/>
              <a:tailEnd/>
            </a:ln>
          </p:spPr>
          <p:txBody>
            <a:bodyPr wrap="none">
              <a:spAutoFit/>
            </a:bodyPr>
            <a:lstStyle/>
            <a:p>
              <a:r>
                <a:rPr lang="en-US" altLang="zh-TW" sz="1500" b="1">
                  <a:latin typeface="Times New Roman" pitchFamily="18" charset="0"/>
                </a:rPr>
                <a:t>M</a:t>
              </a:r>
              <a:r>
                <a:rPr lang="en-US" altLang="zh-TW" sz="1500" b="1" baseline="-25000">
                  <a:latin typeface="Times New Roman" pitchFamily="18" charset="0"/>
                </a:rPr>
                <a:t>8</a:t>
              </a:r>
              <a:endParaRPr lang="en-US" altLang="zh-TW" sz="1500" b="1">
                <a:latin typeface="Times New Roman" pitchFamily="18" charset="0"/>
              </a:endParaRPr>
            </a:p>
          </p:txBody>
        </p:sp>
        <p:sp>
          <p:nvSpPr>
            <p:cNvPr id="80937" name="Line 68"/>
            <p:cNvSpPr>
              <a:spLocks noChangeShapeType="1"/>
            </p:cNvSpPr>
            <p:nvPr/>
          </p:nvSpPr>
          <p:spPr bwMode="auto">
            <a:xfrm>
              <a:off x="785" y="2304"/>
              <a:ext cx="0" cy="181"/>
            </a:xfrm>
            <a:prstGeom prst="line">
              <a:avLst/>
            </a:prstGeom>
            <a:noFill/>
            <a:ln w="9525">
              <a:solidFill>
                <a:schemeClr val="tx1"/>
              </a:solidFill>
              <a:round/>
              <a:headEnd/>
              <a:tailEnd/>
            </a:ln>
          </p:spPr>
          <p:txBody>
            <a:bodyPr/>
            <a:lstStyle/>
            <a:p>
              <a:endParaRPr lang="zh-TW" altLang="en-US" sz="1050"/>
            </a:p>
          </p:txBody>
        </p:sp>
      </p:grpSp>
      <p:sp>
        <p:nvSpPr>
          <p:cNvPr id="80916" name="Oval 69"/>
          <p:cNvSpPr>
            <a:spLocks noChangeArrowheads="1"/>
          </p:cNvSpPr>
          <p:nvPr/>
        </p:nvSpPr>
        <p:spPr bwMode="auto">
          <a:xfrm>
            <a:off x="1962150" y="2782491"/>
            <a:ext cx="1063229" cy="370284"/>
          </a:xfrm>
          <a:prstGeom prst="ellipse">
            <a:avLst/>
          </a:prstGeom>
          <a:noFill/>
          <a:ln w="9525">
            <a:solidFill>
              <a:schemeClr val="tx1"/>
            </a:solidFill>
            <a:round/>
            <a:headEnd/>
            <a:tailEnd/>
          </a:ln>
        </p:spPr>
        <p:txBody>
          <a:bodyPr wrap="none" anchor="ctr"/>
          <a:lstStyle/>
          <a:p>
            <a:pPr algn="ctr"/>
            <a:r>
              <a:rPr lang="en-US" altLang="zh-TW" sz="1050"/>
              <a:t>Test M1, M2</a:t>
            </a:r>
          </a:p>
        </p:txBody>
      </p:sp>
      <p:sp>
        <p:nvSpPr>
          <p:cNvPr id="80917" name="Line 70"/>
          <p:cNvSpPr>
            <a:spLocks noChangeShapeType="1"/>
          </p:cNvSpPr>
          <p:nvPr/>
        </p:nvSpPr>
        <p:spPr bwMode="auto">
          <a:xfrm>
            <a:off x="2695576" y="3175397"/>
            <a:ext cx="498872" cy="736997"/>
          </a:xfrm>
          <a:prstGeom prst="line">
            <a:avLst/>
          </a:prstGeom>
          <a:noFill/>
          <a:ln w="9525">
            <a:solidFill>
              <a:schemeClr val="tx1"/>
            </a:solidFill>
            <a:round/>
            <a:headEnd/>
            <a:tailEnd type="triangle" w="med" len="med"/>
          </a:ln>
        </p:spPr>
        <p:txBody>
          <a:bodyPr/>
          <a:lstStyle/>
          <a:p>
            <a:endParaRPr lang="zh-TW" altLang="en-US" sz="1050"/>
          </a:p>
        </p:txBody>
      </p:sp>
      <p:sp>
        <p:nvSpPr>
          <p:cNvPr id="80918" name="Oval 71"/>
          <p:cNvSpPr>
            <a:spLocks noChangeArrowheads="1"/>
          </p:cNvSpPr>
          <p:nvPr/>
        </p:nvSpPr>
        <p:spPr bwMode="auto">
          <a:xfrm>
            <a:off x="1264444" y="3696892"/>
            <a:ext cx="1343025" cy="506015"/>
          </a:xfrm>
          <a:prstGeom prst="ellipse">
            <a:avLst/>
          </a:prstGeom>
          <a:noFill/>
          <a:ln w="9525">
            <a:solidFill>
              <a:schemeClr val="tx1"/>
            </a:solidFill>
            <a:round/>
            <a:headEnd/>
            <a:tailEnd/>
          </a:ln>
        </p:spPr>
        <p:txBody>
          <a:bodyPr wrap="none" anchor="ctr"/>
          <a:lstStyle/>
          <a:p>
            <a:pPr algn="ctr"/>
            <a:r>
              <a:rPr lang="en-US" altLang="zh-TW" sz="1050"/>
              <a:t>Test M1, M2, M5</a:t>
            </a:r>
          </a:p>
        </p:txBody>
      </p:sp>
      <p:sp>
        <p:nvSpPr>
          <p:cNvPr id="80919" name="Line 72"/>
          <p:cNvSpPr>
            <a:spLocks noChangeShapeType="1"/>
          </p:cNvSpPr>
          <p:nvPr/>
        </p:nvSpPr>
        <p:spPr bwMode="auto">
          <a:xfrm>
            <a:off x="1981201" y="4218385"/>
            <a:ext cx="565547" cy="379809"/>
          </a:xfrm>
          <a:prstGeom prst="line">
            <a:avLst/>
          </a:prstGeom>
          <a:noFill/>
          <a:ln w="9525">
            <a:solidFill>
              <a:schemeClr val="tx1"/>
            </a:solidFill>
            <a:round/>
            <a:headEnd/>
            <a:tailEnd type="triangle" w="med" len="med"/>
          </a:ln>
        </p:spPr>
        <p:txBody>
          <a:bodyPr/>
          <a:lstStyle/>
          <a:p>
            <a:endParaRPr lang="zh-TW" altLang="en-US" sz="1050"/>
          </a:p>
        </p:txBody>
      </p:sp>
      <p:sp>
        <p:nvSpPr>
          <p:cNvPr id="80920" name="Line 73"/>
          <p:cNvSpPr>
            <a:spLocks noChangeShapeType="1"/>
          </p:cNvSpPr>
          <p:nvPr/>
        </p:nvSpPr>
        <p:spPr bwMode="auto">
          <a:xfrm flipH="1">
            <a:off x="2124075" y="3156348"/>
            <a:ext cx="159544" cy="526256"/>
          </a:xfrm>
          <a:prstGeom prst="line">
            <a:avLst/>
          </a:prstGeom>
          <a:noFill/>
          <a:ln w="9525">
            <a:solidFill>
              <a:schemeClr val="tx1"/>
            </a:solidFill>
            <a:round/>
            <a:headEnd/>
            <a:tailEnd type="triangle" w="med" len="med"/>
          </a:ln>
        </p:spPr>
        <p:txBody>
          <a:bodyPr/>
          <a:lstStyle/>
          <a:p>
            <a:endParaRPr lang="zh-TW" altLang="en-US" sz="1050"/>
          </a:p>
        </p:txBody>
      </p:sp>
      <p:sp>
        <p:nvSpPr>
          <p:cNvPr id="3" name="投影片編號版面配置區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41059213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軟體的本質問題</a:t>
            </a:r>
            <a:r>
              <a:rPr lang="en-US" altLang="zh-TW" smtClean="0"/>
              <a:t>:</a:t>
            </a:r>
            <a:r>
              <a:rPr lang="zh-TW" altLang="en-US" smtClean="0"/>
              <a:t> 複雜性</a:t>
            </a:r>
            <a:r>
              <a:rPr lang="en-US" altLang="zh-TW" smtClean="0"/>
              <a:t>(Complexity)</a:t>
            </a:r>
            <a:endParaRPr lang="zh-TW" altLang="en-US" dirty="0"/>
          </a:p>
        </p:txBody>
      </p:sp>
      <p:sp>
        <p:nvSpPr>
          <p:cNvPr id="3" name="內容版面配置區 2"/>
          <p:cNvSpPr>
            <a:spLocks noGrp="1"/>
          </p:cNvSpPr>
          <p:nvPr>
            <p:ph type="body" idx="1"/>
          </p:nvPr>
        </p:nvSpPr>
        <p:spPr>
          <a:xfrm>
            <a:off x="718300" y="1733550"/>
            <a:ext cx="3802462" cy="2980500"/>
          </a:xfrm>
        </p:spPr>
        <p:txBody>
          <a:bodyPr/>
          <a:lstStyle/>
          <a:p>
            <a:r>
              <a:rPr lang="zh-TW" altLang="en-US" dirty="0" smtClean="0"/>
              <a:t>軟體系統之複雜程度，往往隨著程式的大小及軟體元件個數以非線性的方式，甚至是等比級數的方式遞增。</a:t>
            </a:r>
            <a:endParaRPr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763" y="1596776"/>
            <a:ext cx="3172810" cy="2971550"/>
          </a:xfrm>
          <a:prstGeom prst="rect">
            <a:avLst/>
          </a:prstGeom>
        </p:spPr>
      </p:pic>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2550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系統測試</a:t>
            </a:r>
            <a:endParaRPr lang="zh-TW" altLang="en-US" dirty="0"/>
          </a:p>
        </p:txBody>
      </p:sp>
      <p:sp>
        <p:nvSpPr>
          <p:cNvPr id="3" name="文字版面配置區 2"/>
          <p:cNvSpPr>
            <a:spLocks noGrp="1"/>
          </p:cNvSpPr>
          <p:nvPr>
            <p:ph type="body" idx="1"/>
          </p:nvPr>
        </p:nvSpPr>
        <p:spPr/>
        <p:txBody>
          <a:bodyPr/>
          <a:lstStyle/>
          <a:p>
            <a:r>
              <a:rPr lang="zh-TW" altLang="en-US" dirty="0">
                <a:latin typeface="微軟正黑體" panose="020B0604030504040204" pitchFamily="34" charset="-120"/>
              </a:rPr>
              <a:t>是對整個系統的測試，</a:t>
            </a:r>
            <a:r>
              <a:rPr lang="zh-TW" altLang="en-US" dirty="0" smtClean="0">
                <a:latin typeface="微軟正黑體" panose="020B0604030504040204" pitchFamily="34" charset="-120"/>
              </a:rPr>
              <a:t>將軟體與硬體看作</a:t>
            </a:r>
            <a:r>
              <a:rPr lang="zh-TW" altLang="en-US" dirty="0">
                <a:latin typeface="微軟正黑體" panose="020B0604030504040204" pitchFamily="34" charset="-120"/>
              </a:rPr>
              <a:t>一個整體，檢驗它是否有不符合</a:t>
            </a:r>
            <a:r>
              <a:rPr lang="zh-TW" altLang="en-US" dirty="0" smtClean="0">
                <a:latin typeface="微軟正黑體" panose="020B0604030504040204" pitchFamily="34" charset="-120"/>
              </a:rPr>
              <a:t>系統需求之處。</a:t>
            </a:r>
            <a:endParaRPr lang="en-US" altLang="zh-TW" dirty="0" smtClean="0">
              <a:latin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包含功能測試、安全測試、壓力測試等。</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rPr>
              <a:t>通常由獨立的測試人員測試，而非開發者自行測試。</a:t>
            </a:r>
            <a:endParaRPr lang="zh-TW" altLang="en-US" dirty="0">
              <a:latin typeface="微軟正黑體" panose="020B0604030504040204" pitchFamily="34" charset="-120"/>
            </a:endParaRPr>
          </a:p>
        </p:txBody>
      </p:sp>
      <p:sp>
        <p:nvSpPr>
          <p:cNvPr id="5" name="投影片編號版面配置區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369503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測試工具</a:t>
            </a:r>
            <a:endParaRPr lang="zh-TW" altLang="en-US" dirty="0"/>
          </a:p>
        </p:txBody>
      </p:sp>
      <p:sp>
        <p:nvSpPr>
          <p:cNvPr id="3" name="文字版面配置區 2"/>
          <p:cNvSpPr>
            <a:spLocks noGrp="1"/>
          </p:cNvSpPr>
          <p:nvPr>
            <p:ph type="body" idx="1"/>
          </p:nvPr>
        </p:nvSpPr>
        <p:spPr/>
        <p:txBody>
          <a:bodyPr>
            <a:normAutofit fontScale="85000" lnSpcReduction="20000"/>
          </a:bodyPr>
          <a:lstStyle/>
          <a:p>
            <a:r>
              <a:rPr lang="zh-TW" altLang="en-US" dirty="0" smtClean="0"/>
              <a:t>你可以運用測試工具來加速測試的進行</a:t>
            </a:r>
            <a:r>
              <a:rPr lang="en-US" altLang="zh-TW" dirty="0" smtClean="0"/>
              <a:t>:</a:t>
            </a:r>
          </a:p>
          <a:p>
            <a:pPr lvl="1"/>
            <a:r>
              <a:rPr lang="en-US" altLang="zh-TW" dirty="0" smtClean="0">
                <a:hlinkClick r:id="rId3"/>
              </a:rPr>
              <a:t>Selenium</a:t>
            </a:r>
            <a:r>
              <a:rPr lang="en-US" altLang="zh-TW" dirty="0" smtClean="0"/>
              <a:t> (</a:t>
            </a:r>
            <a:r>
              <a:rPr lang="en-US" altLang="zh-TW" dirty="0" err="1" smtClean="0">
                <a:hlinkClick r:id="rId4"/>
              </a:rPr>
              <a:t>SideeX</a:t>
            </a:r>
            <a:r>
              <a:rPr lang="en-US" altLang="zh-TW" dirty="0" smtClean="0"/>
              <a:t>)</a:t>
            </a:r>
          </a:p>
          <a:p>
            <a:pPr lvl="1"/>
            <a:r>
              <a:rPr lang="en-US" altLang="zh-TW" dirty="0" smtClean="0">
                <a:hlinkClick r:id="rId5"/>
              </a:rPr>
              <a:t>Robot Framework</a:t>
            </a:r>
            <a:endParaRPr lang="en-US" altLang="zh-TW" dirty="0" smtClean="0"/>
          </a:p>
          <a:p>
            <a:pPr lvl="1"/>
            <a:endParaRPr lang="en-US" altLang="zh-TW" dirty="0"/>
          </a:p>
          <a:p>
            <a:r>
              <a:rPr lang="en-US" altLang="zh-TW" dirty="0" smtClean="0"/>
              <a:t>Top </a:t>
            </a:r>
            <a:r>
              <a:rPr lang="en-US" altLang="zh-TW" dirty="0"/>
              <a:t>10 Automation Testing </a:t>
            </a:r>
            <a:r>
              <a:rPr lang="en-US" altLang="zh-TW" dirty="0" smtClean="0"/>
              <a:t>Tools: </a:t>
            </a:r>
            <a:r>
              <a:rPr lang="en-US" altLang="zh-TW" dirty="0" smtClean="0">
                <a:hlinkClick r:id="rId6"/>
              </a:rPr>
              <a:t>https</a:t>
            </a:r>
            <a:r>
              <a:rPr lang="en-US" altLang="zh-TW" dirty="0">
                <a:hlinkClick r:id="rId6"/>
              </a:rPr>
              <a:t>://</a:t>
            </a:r>
            <a:r>
              <a:rPr lang="en-US" altLang="zh-TW" dirty="0" smtClean="0">
                <a:hlinkClick r:id="rId6"/>
              </a:rPr>
              <a:t>dzone.com/articles/best-automation-testing-tools-for-2018</a:t>
            </a:r>
            <a:r>
              <a:rPr lang="en-US" altLang="zh-TW" dirty="0" smtClean="0"/>
              <a:t> </a:t>
            </a:r>
          </a:p>
          <a:p>
            <a:r>
              <a:rPr lang="en-US" altLang="zh-TW" dirty="0" smtClean="0"/>
              <a:t>Top 10 Most Popular Software Testing Tools</a:t>
            </a:r>
          </a:p>
          <a:p>
            <a:r>
              <a:rPr lang="en-US" altLang="zh-TW" dirty="0">
                <a:hlinkClick r:id="rId7"/>
              </a:rPr>
              <a:t>https://dzone.com/articles/10-widely-used-software-testing-tools</a:t>
            </a:r>
            <a:endParaRPr lang="zh-TW" altLang="en-US" dirty="0"/>
          </a:p>
        </p:txBody>
      </p:sp>
      <p:sp>
        <p:nvSpPr>
          <p:cNvPr id="5" name="投影片編號版面配置區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6715453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a:xfrm>
            <a:off x="685800" y="2878750"/>
            <a:ext cx="5671038" cy="1159800"/>
          </a:xfrm>
        </p:spPr>
        <p:txBody>
          <a:bodyPr/>
          <a:lstStyle/>
          <a:p>
            <a:r>
              <a:rPr lang="en-US" altLang="zh-TW" dirty="0" smtClean="0"/>
              <a:t>Kanban (</a:t>
            </a:r>
            <a:r>
              <a:rPr lang="zh-TW" altLang="en-US" dirty="0" smtClean="0"/>
              <a:t>看板</a:t>
            </a:r>
            <a:r>
              <a:rPr lang="en-US" altLang="zh-TW" dirty="0" smtClean="0"/>
              <a:t>) &amp; Trello</a:t>
            </a:r>
            <a:endParaRPr lang="zh-TW" altLang="en-US" dirty="0"/>
          </a:p>
        </p:txBody>
      </p:sp>
      <p:sp>
        <p:nvSpPr>
          <p:cNvPr id="6" name="副標題 5"/>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665505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Kanban Board</a:t>
            </a:r>
            <a:r>
              <a:rPr lang="zh-TW" altLang="en-US" dirty="0" smtClean="0"/>
              <a:t> </a:t>
            </a:r>
            <a:r>
              <a:rPr lang="en-US" altLang="zh-TW" dirty="0" smtClean="0"/>
              <a:t>(</a:t>
            </a:r>
            <a:r>
              <a:rPr lang="zh-TW" altLang="en-US" dirty="0" smtClean="0">
                <a:latin typeface="微軟正黑體" panose="020B0604030504040204" pitchFamily="34" charset="-120"/>
                <a:ea typeface="微軟正黑體" panose="020B0604030504040204" pitchFamily="34" charset="-120"/>
              </a:rPr>
              <a:t>看板</a:t>
            </a:r>
            <a:r>
              <a:rPr lang="en-US" altLang="zh-TW" dirty="0" smtClean="0"/>
              <a:t>)</a:t>
            </a:r>
            <a:endParaRPr lang="zh-TW" altLang="en-US" dirty="0"/>
          </a:p>
        </p:txBody>
      </p:sp>
      <p:pic>
        <p:nvPicPr>
          <p:cNvPr id="6146" name="Picture 2" descr="「Kanban Bo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958" y="1743654"/>
            <a:ext cx="4863662" cy="32440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p:cNvGrpSpPr/>
          <p:nvPr/>
        </p:nvGrpSpPr>
        <p:grpSpPr>
          <a:xfrm>
            <a:off x="974834" y="2454175"/>
            <a:ext cx="1592796" cy="864096"/>
            <a:chOff x="0" y="2780928"/>
            <a:chExt cx="2123728" cy="1152128"/>
          </a:xfrm>
        </p:grpSpPr>
        <p:sp>
          <p:nvSpPr>
            <p:cNvPr id="5" name="圓角矩形 4"/>
            <p:cNvSpPr/>
            <p:nvPr/>
          </p:nvSpPr>
          <p:spPr bwMode="auto">
            <a:xfrm>
              <a:off x="899592" y="2780928"/>
              <a:ext cx="1224136" cy="115212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zh-TW" altLang="en-US" sz="1800">
                <a:solidFill>
                  <a:schemeClr val="tx1"/>
                </a:solidFill>
                <a:latin typeface="Times" pitchFamily="50" charset="0"/>
                <a:ea typeface="新細明體" pitchFamily="18" charset="-120"/>
              </a:endParaRPr>
            </a:p>
          </p:txBody>
        </p:sp>
        <p:sp>
          <p:nvSpPr>
            <p:cNvPr id="6" name="文字方塊 5"/>
            <p:cNvSpPr txBox="1"/>
            <p:nvPr/>
          </p:nvSpPr>
          <p:spPr>
            <a:xfrm>
              <a:off x="0" y="3141548"/>
              <a:ext cx="899592" cy="430887"/>
            </a:xfrm>
            <a:prstGeom prst="rect">
              <a:avLst/>
            </a:prstGeom>
            <a:noFill/>
          </p:spPr>
          <p:txBody>
            <a:bodyPr wrap="square" rtlCol="0">
              <a:spAutoFit/>
            </a:bodyPr>
            <a:lstStyle/>
            <a:p>
              <a:r>
                <a:rPr lang="en-US" altLang="zh-TW" sz="1500" b="1" i="1" dirty="0"/>
                <a:t>Card</a:t>
              </a:r>
              <a:endParaRPr lang="zh-TW" altLang="en-US" sz="1500" b="1" i="1" dirty="0"/>
            </a:p>
          </p:txBody>
        </p:sp>
      </p:grpSp>
      <p:sp>
        <p:nvSpPr>
          <p:cNvPr id="3" name="投影片編號版面配置區 2"/>
          <p:cNvSpPr>
            <a:spLocks noGrp="1"/>
          </p:cNvSpPr>
          <p:nvPr>
            <p:ph type="sldNum" sz="quarter" idx="10"/>
          </p:nvPr>
        </p:nvSpPr>
        <p:spPr/>
        <p:txBody>
          <a:bodyPr/>
          <a:lstStyle/>
          <a:p>
            <a:fld id="{B262B843-26BC-48DD-8C34-D511D218C59E}" type="slidenum">
              <a:rPr lang="zh-TW" altLang="en-US" smtClean="0"/>
              <a:pPr/>
              <a:t>43</a:t>
            </a:fld>
            <a:endParaRPr lang="zh-TW" altLang="en-US"/>
          </a:p>
        </p:txBody>
      </p:sp>
      <p:sp>
        <p:nvSpPr>
          <p:cNvPr id="4" name="矩形 3"/>
          <p:cNvSpPr/>
          <p:nvPr/>
        </p:nvSpPr>
        <p:spPr>
          <a:xfrm>
            <a:off x="6651108" y="1709945"/>
            <a:ext cx="2247566" cy="646331"/>
          </a:xfrm>
          <a:prstGeom prst="rect">
            <a:avLst/>
          </a:prstGeom>
        </p:spPr>
        <p:txBody>
          <a:bodyPr wrap="square">
            <a:spAutoFit/>
          </a:bodyPr>
          <a:lstStyle/>
          <a:p>
            <a:r>
              <a:rPr lang="zh-TW" altLang="en-US" sz="1800" b="1" dirty="0">
                <a:solidFill>
                  <a:srgbClr val="C0392B"/>
                </a:solidFill>
                <a:latin typeface="儷黑 Pro"/>
              </a:rPr>
              <a:t>如何有效把現有流程視覺化，並且改善他</a:t>
            </a:r>
            <a:r>
              <a:rPr lang="en-US" altLang="zh-TW" sz="1800" b="1" dirty="0">
                <a:solidFill>
                  <a:srgbClr val="C0392B"/>
                </a:solidFill>
                <a:latin typeface="儷黑 Pro"/>
              </a:rPr>
              <a:t>!</a:t>
            </a:r>
            <a:endParaRPr lang="zh-TW" altLang="en-US" sz="1800" dirty="0"/>
          </a:p>
        </p:txBody>
      </p:sp>
      <p:pic>
        <p:nvPicPr>
          <p:cNvPr id="1026" name="Picture 2" descr="https://progressbar.tw/uploads/ckeditor/pictures/892/content_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966" y="2623451"/>
            <a:ext cx="5859647" cy="249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67904"/>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Trello</a:t>
            </a:r>
            <a:endParaRPr lang="zh-TW" altLang="en-US" dirty="0"/>
          </a:p>
        </p:txBody>
      </p:sp>
      <p:sp>
        <p:nvSpPr>
          <p:cNvPr id="3" name="內容版面配置區 2"/>
          <p:cNvSpPr>
            <a:spLocks noGrp="1"/>
          </p:cNvSpPr>
          <p:nvPr>
            <p:ph type="body" idx="1"/>
          </p:nvPr>
        </p:nvSpPr>
        <p:spPr/>
        <p:txBody>
          <a:bodyPr/>
          <a:lstStyle/>
          <a:p>
            <a:r>
              <a:rPr lang="en-US" altLang="zh-TW" dirty="0" smtClean="0"/>
              <a:t>Trello</a:t>
            </a:r>
            <a:r>
              <a:rPr lang="zh-TW" altLang="en-US" dirty="0" smtClean="0"/>
              <a:t> 實現了看板方法</a:t>
            </a:r>
            <a:endParaRPr lang="en-US" altLang="zh-TW" dirty="0" smtClean="0"/>
          </a:p>
          <a:p>
            <a:r>
              <a:rPr lang="zh-TW" altLang="en-US" dirty="0" smtClean="0"/>
              <a:t>如何使用</a:t>
            </a:r>
            <a:r>
              <a:rPr lang="en-US" altLang="zh-TW" dirty="0" smtClean="0"/>
              <a:t>Trello?</a:t>
            </a:r>
          </a:p>
          <a:p>
            <a:pPr lvl="1"/>
            <a:r>
              <a:rPr lang="en-US" altLang="zh-TW" dirty="0">
                <a:hlinkClick r:id="rId2"/>
              </a:rPr>
              <a:t>https://</a:t>
            </a:r>
            <a:r>
              <a:rPr lang="en-US" altLang="zh-TW" dirty="0" smtClean="0">
                <a:hlinkClick r:id="rId2"/>
              </a:rPr>
              <a:t>trello.com/b/3ZTiEXNt/welcome-board</a:t>
            </a:r>
            <a:r>
              <a:rPr lang="en-US" altLang="zh-TW" dirty="0" smtClean="0"/>
              <a:t> </a:t>
            </a:r>
          </a:p>
          <a:p>
            <a:pPr lvl="1"/>
            <a:endParaRPr lang="en-US" altLang="zh-TW" dirty="0" smtClean="0"/>
          </a:p>
          <a:p>
            <a:r>
              <a:rPr lang="zh-TW" altLang="en-US" dirty="0" smtClean="0"/>
              <a:t>我們可運</a:t>
            </a:r>
            <a:r>
              <a:rPr lang="zh-TW" altLang="en-US" dirty="0"/>
              <a:t>用</a:t>
            </a:r>
            <a:r>
              <a:rPr lang="en-US" altLang="zh-TW" dirty="0" smtClean="0"/>
              <a:t>Trello</a:t>
            </a:r>
            <a:r>
              <a:rPr lang="zh-TW" altLang="en-US" dirty="0" smtClean="0"/>
              <a:t>進行專案管理</a:t>
            </a:r>
            <a:endParaRPr lang="en-US" altLang="zh-TW" dirty="0" smtClean="0"/>
          </a:p>
          <a:p>
            <a:pPr lvl="1"/>
            <a:r>
              <a:rPr lang="zh-TW" altLang="en-US" dirty="0" smtClean="0">
                <a:latin typeface="微軟正黑體" panose="020B0604030504040204" pitchFamily="34" charset="-120"/>
                <a:ea typeface="微軟正黑體" panose="020B0604030504040204" pitchFamily="34" charset="-120"/>
              </a:rPr>
              <a:t>分工</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追</a:t>
            </a:r>
            <a:r>
              <a:rPr lang="zh-TW" altLang="en-US" dirty="0">
                <a:latin typeface="微軟正黑體" panose="020B0604030504040204" pitchFamily="34" charset="-120"/>
                <a:ea typeface="微軟正黑體" panose="020B0604030504040204" pitchFamily="34" charset="-120"/>
              </a:rPr>
              <a:t>蹤</a:t>
            </a:r>
            <a:r>
              <a:rPr lang="zh-TW" altLang="en-US" dirty="0" smtClean="0">
                <a:latin typeface="微軟正黑體" panose="020B0604030504040204" pitchFamily="34" charset="-120"/>
                <a:ea typeface="微軟正黑體" panose="020B0604030504040204" pitchFamily="34" charset="-120"/>
              </a:rPr>
              <a:t>進度</a:t>
            </a:r>
            <a:endParaRPr lang="en-US" altLang="zh-TW" dirty="0" smtClean="0">
              <a:latin typeface="微軟正黑體" panose="020B0604030504040204" pitchFamily="34" charset="-120"/>
              <a:ea typeface="微軟正黑體" panose="020B0604030504040204" pitchFamily="34" charset="-120"/>
            </a:endParaRPr>
          </a:p>
          <a:p>
            <a:pPr lvl="1"/>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44</a:t>
            </a:fld>
            <a:endParaRPr lang="en"/>
          </a:p>
        </p:txBody>
      </p:sp>
      <p:sp>
        <p:nvSpPr>
          <p:cNvPr id="4" name="矩形 3"/>
          <p:cNvSpPr/>
          <p:nvPr/>
        </p:nvSpPr>
        <p:spPr>
          <a:xfrm>
            <a:off x="5368184" y="567910"/>
            <a:ext cx="2189285" cy="1200329"/>
          </a:xfrm>
          <a:prstGeom prst="rect">
            <a:avLst/>
          </a:prstGeom>
        </p:spPr>
        <p:txBody>
          <a:bodyPr wrap="square">
            <a:spAutoFit/>
          </a:bodyPr>
          <a:lstStyle/>
          <a:p>
            <a:r>
              <a:rPr lang="en-US" altLang="zh-TW" sz="1800" dirty="0">
                <a:solidFill>
                  <a:srgbClr val="003B55"/>
                </a:solidFill>
                <a:latin typeface="Dosis Light" panose="02020500000000000000" charset="0"/>
                <a:ea typeface="微軟正黑體" panose="020B0604030504040204" pitchFamily="34" charset="-120"/>
                <a:cs typeface="Titillium Web Light"/>
                <a:sym typeface="Titillium Web Light"/>
              </a:rPr>
              <a:t>a) </a:t>
            </a:r>
            <a:r>
              <a:rPr lang="zh-TW" altLang="en-US" sz="1800" dirty="0">
                <a:solidFill>
                  <a:srgbClr val="003B55"/>
                </a:solidFill>
                <a:latin typeface="Dosis Light" panose="02020500000000000000" charset="0"/>
                <a:ea typeface="微軟正黑體" panose="020B0604030504040204" pitchFamily="34" charset="-120"/>
                <a:cs typeface="Titillium Web Light"/>
                <a:sym typeface="Titillium Web Light"/>
              </a:rPr>
              <a:t>不用錢</a:t>
            </a:r>
          </a:p>
          <a:p>
            <a:r>
              <a:rPr lang="en-US" altLang="zh-TW" sz="1800" dirty="0">
                <a:solidFill>
                  <a:srgbClr val="003B55"/>
                </a:solidFill>
                <a:latin typeface="Dosis Light" panose="02020500000000000000" charset="0"/>
                <a:ea typeface="微軟正黑體" panose="020B0604030504040204" pitchFamily="34" charset="-120"/>
                <a:cs typeface="Titillium Web Light"/>
                <a:sym typeface="Titillium Web Light"/>
              </a:rPr>
              <a:t>b) </a:t>
            </a:r>
            <a:r>
              <a:rPr lang="zh-TW" altLang="en-US" sz="1800" dirty="0">
                <a:solidFill>
                  <a:srgbClr val="003B55"/>
                </a:solidFill>
                <a:latin typeface="Dosis Light" panose="02020500000000000000" charset="0"/>
                <a:ea typeface="微軟正黑體" panose="020B0604030504040204" pitchFamily="34" charset="-120"/>
                <a:cs typeface="Titillium Web Light"/>
                <a:sym typeface="Titillium Web Light"/>
              </a:rPr>
              <a:t>適合個人使用</a:t>
            </a:r>
            <a:endParaRPr lang="en-US" altLang="zh-TW" sz="1800" dirty="0">
              <a:solidFill>
                <a:srgbClr val="003B55"/>
              </a:solidFill>
              <a:latin typeface="Dosis Light" panose="02020500000000000000" charset="0"/>
              <a:ea typeface="微軟正黑體" panose="020B0604030504040204" pitchFamily="34" charset="-120"/>
              <a:cs typeface="Titillium Web Light"/>
              <a:sym typeface="Titillium Web Light"/>
            </a:endParaRPr>
          </a:p>
          <a:p>
            <a:r>
              <a:rPr lang="en-US" altLang="zh-TW" sz="1800" dirty="0">
                <a:solidFill>
                  <a:srgbClr val="003B55"/>
                </a:solidFill>
                <a:latin typeface="Dosis Light" panose="02020500000000000000" charset="0"/>
                <a:ea typeface="微軟正黑體" panose="020B0604030504040204" pitchFamily="34" charset="-120"/>
                <a:cs typeface="Titillium Web Light"/>
                <a:sym typeface="Titillium Web Light"/>
              </a:rPr>
              <a:t>c) </a:t>
            </a:r>
            <a:r>
              <a:rPr lang="zh-TW" altLang="en-US" sz="1800" dirty="0">
                <a:solidFill>
                  <a:srgbClr val="003B55"/>
                </a:solidFill>
                <a:latin typeface="Dosis Light" panose="02020500000000000000" charset="0"/>
                <a:ea typeface="微軟正黑體" panose="020B0604030504040204" pitchFamily="34" charset="-120"/>
                <a:cs typeface="Titillium Web Light"/>
                <a:sym typeface="Titillium Web Light"/>
              </a:rPr>
              <a:t>跨平台</a:t>
            </a:r>
          </a:p>
          <a:p>
            <a:r>
              <a:rPr lang="en-US" altLang="zh-TW" sz="1800" dirty="0">
                <a:solidFill>
                  <a:srgbClr val="003B55"/>
                </a:solidFill>
                <a:latin typeface="Dosis Light" panose="02020500000000000000" charset="0"/>
                <a:ea typeface="微軟正黑體" panose="020B0604030504040204" pitchFamily="34" charset="-120"/>
                <a:cs typeface="Titillium Web Light"/>
                <a:sym typeface="Titillium Web Light"/>
              </a:rPr>
              <a:t>d) </a:t>
            </a:r>
            <a:r>
              <a:rPr lang="zh-TW" altLang="en-US" sz="1800" dirty="0">
                <a:solidFill>
                  <a:srgbClr val="003B55"/>
                </a:solidFill>
                <a:latin typeface="Dosis Light" panose="02020500000000000000" charset="0"/>
                <a:ea typeface="微軟正黑體" panose="020B0604030504040204" pitchFamily="34" charset="-120"/>
                <a:cs typeface="Titillium Web Light"/>
                <a:sym typeface="Titillium Web Light"/>
              </a:rPr>
              <a:t>簡單易用</a:t>
            </a:r>
          </a:p>
        </p:txBody>
      </p:sp>
    </p:spTree>
    <p:extLst>
      <p:ext uri="{BB962C8B-B14F-4D97-AF65-F5344CB8AC3E}">
        <p14:creationId xmlns:p14="http://schemas.microsoft.com/office/powerpoint/2010/main" val="1550480294"/>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Board, List, and Card</a:t>
            </a:r>
            <a:endParaRPr lang="zh-TW" altLang="en-US" dirty="0"/>
          </a:p>
        </p:txBody>
      </p:sp>
      <p:sp>
        <p:nvSpPr>
          <p:cNvPr id="3" name="文字版面配置區 2"/>
          <p:cNvSpPr>
            <a:spLocks noGrp="1"/>
          </p:cNvSpPr>
          <p:nvPr>
            <p:ph type="body" idx="1"/>
          </p:nvPr>
        </p:nvSpPr>
        <p:spPr/>
        <p:txBody>
          <a:bodyPr/>
          <a:lstStyle/>
          <a:p>
            <a:endParaRPr lang="zh-TW" altLang="en-US"/>
          </a:p>
        </p:txBody>
      </p:sp>
      <p:pic>
        <p:nvPicPr>
          <p:cNvPr id="5" name="Picture 4" descr="Trello 看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838" y="1602948"/>
            <a:ext cx="6299149" cy="351039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1181837" y="1345601"/>
            <a:ext cx="6297563" cy="3767737"/>
            <a:chOff x="366250" y="1573702"/>
            <a:chExt cx="8396750" cy="5023650"/>
          </a:xfrm>
        </p:grpSpPr>
        <p:sp>
          <p:nvSpPr>
            <p:cNvPr id="6" name="矩形 5"/>
            <p:cNvSpPr/>
            <p:nvPr/>
          </p:nvSpPr>
          <p:spPr bwMode="auto">
            <a:xfrm>
              <a:off x="366250" y="1916832"/>
              <a:ext cx="8396750" cy="4680520"/>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zh-TW" altLang="en-US" sz="1800">
                <a:solidFill>
                  <a:schemeClr val="tx1"/>
                </a:solidFill>
                <a:latin typeface="Times" pitchFamily="50" charset="0"/>
                <a:ea typeface="新細明體" pitchFamily="18" charset="-120"/>
              </a:endParaRPr>
            </a:p>
          </p:txBody>
        </p:sp>
        <p:sp>
          <p:nvSpPr>
            <p:cNvPr id="7" name="文字方塊 6"/>
            <p:cNvSpPr txBox="1"/>
            <p:nvPr/>
          </p:nvSpPr>
          <p:spPr>
            <a:xfrm>
              <a:off x="366250" y="1573702"/>
              <a:ext cx="1397439" cy="430887"/>
            </a:xfrm>
            <a:prstGeom prst="rect">
              <a:avLst/>
            </a:prstGeom>
            <a:noFill/>
          </p:spPr>
          <p:txBody>
            <a:bodyPr wrap="square" rtlCol="0">
              <a:spAutoFit/>
            </a:bodyPr>
            <a:lstStyle/>
            <a:p>
              <a:r>
                <a:rPr lang="en-US" altLang="zh-TW" sz="1500" i="1" dirty="0"/>
                <a:t>board</a:t>
              </a:r>
              <a:endParaRPr lang="zh-TW" altLang="en-US" sz="1500" i="1" dirty="0"/>
            </a:p>
          </p:txBody>
        </p:sp>
      </p:grpSp>
      <p:grpSp>
        <p:nvGrpSpPr>
          <p:cNvPr id="12" name="群組 11"/>
          <p:cNvGrpSpPr/>
          <p:nvPr/>
        </p:nvGrpSpPr>
        <p:grpSpPr>
          <a:xfrm>
            <a:off x="2445940" y="1681255"/>
            <a:ext cx="1242138" cy="2946029"/>
            <a:chOff x="2051720" y="2021242"/>
            <a:chExt cx="1656184" cy="3928038"/>
          </a:xfrm>
        </p:grpSpPr>
        <p:sp>
          <p:nvSpPr>
            <p:cNvPr id="9" name="矩形 8"/>
            <p:cNvSpPr/>
            <p:nvPr/>
          </p:nvSpPr>
          <p:spPr bwMode="auto">
            <a:xfrm>
              <a:off x="2051720" y="2420888"/>
              <a:ext cx="1656184" cy="3528392"/>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zh-TW" altLang="en-US" sz="1800">
                <a:solidFill>
                  <a:schemeClr val="tx1"/>
                </a:solidFill>
                <a:latin typeface="Times" pitchFamily="50" charset="0"/>
                <a:ea typeface="新細明體" pitchFamily="18" charset="-120"/>
              </a:endParaRPr>
            </a:p>
          </p:txBody>
        </p:sp>
        <p:sp>
          <p:nvSpPr>
            <p:cNvPr id="11" name="文字方塊 10"/>
            <p:cNvSpPr txBox="1"/>
            <p:nvPr/>
          </p:nvSpPr>
          <p:spPr>
            <a:xfrm>
              <a:off x="2468595" y="2021242"/>
              <a:ext cx="792088" cy="430887"/>
            </a:xfrm>
            <a:prstGeom prst="rect">
              <a:avLst/>
            </a:prstGeom>
            <a:noFill/>
          </p:spPr>
          <p:txBody>
            <a:bodyPr wrap="square" rtlCol="0">
              <a:spAutoFit/>
            </a:bodyPr>
            <a:lstStyle/>
            <a:p>
              <a:r>
                <a:rPr lang="en-US" altLang="zh-TW" sz="1500" i="1" dirty="0">
                  <a:solidFill>
                    <a:schemeClr val="bg1"/>
                  </a:solidFill>
                </a:rPr>
                <a:t>list</a:t>
              </a:r>
              <a:endParaRPr lang="zh-TW" altLang="en-US" sz="1500" i="1" dirty="0">
                <a:solidFill>
                  <a:schemeClr val="bg1"/>
                </a:solidFill>
              </a:endParaRPr>
            </a:p>
          </p:txBody>
        </p:sp>
      </p:grpSp>
      <p:grpSp>
        <p:nvGrpSpPr>
          <p:cNvPr id="15" name="群組 14"/>
          <p:cNvGrpSpPr/>
          <p:nvPr/>
        </p:nvGrpSpPr>
        <p:grpSpPr>
          <a:xfrm>
            <a:off x="3721806" y="1830949"/>
            <a:ext cx="1263610" cy="636095"/>
            <a:chOff x="3752874" y="2220833"/>
            <a:chExt cx="1684813" cy="848127"/>
          </a:xfrm>
        </p:grpSpPr>
        <p:sp>
          <p:nvSpPr>
            <p:cNvPr id="13" name="矩形 12"/>
            <p:cNvSpPr/>
            <p:nvPr/>
          </p:nvSpPr>
          <p:spPr bwMode="auto">
            <a:xfrm>
              <a:off x="3752874" y="2636912"/>
              <a:ext cx="1684813" cy="432048"/>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buClrTx/>
              </a:pPr>
              <a:endParaRPr lang="zh-TW" altLang="en-US" sz="1800">
                <a:solidFill>
                  <a:schemeClr val="tx1"/>
                </a:solidFill>
                <a:latin typeface="Times" pitchFamily="50" charset="0"/>
                <a:ea typeface="新細明體" pitchFamily="18" charset="-120"/>
              </a:endParaRPr>
            </a:p>
          </p:txBody>
        </p:sp>
        <p:sp>
          <p:nvSpPr>
            <p:cNvPr id="14" name="文字方塊 13"/>
            <p:cNvSpPr txBox="1"/>
            <p:nvPr/>
          </p:nvSpPr>
          <p:spPr>
            <a:xfrm>
              <a:off x="4290257" y="2220833"/>
              <a:ext cx="792088" cy="430887"/>
            </a:xfrm>
            <a:prstGeom prst="rect">
              <a:avLst/>
            </a:prstGeom>
            <a:noFill/>
          </p:spPr>
          <p:txBody>
            <a:bodyPr wrap="square" rtlCol="0">
              <a:spAutoFit/>
            </a:bodyPr>
            <a:lstStyle/>
            <a:p>
              <a:r>
                <a:rPr lang="en-US" altLang="zh-TW" sz="1500" i="1" dirty="0">
                  <a:solidFill>
                    <a:schemeClr val="bg1"/>
                  </a:solidFill>
                </a:rPr>
                <a:t>card</a:t>
              </a:r>
              <a:endParaRPr lang="zh-TW" altLang="en-US" sz="1500" i="1" dirty="0">
                <a:solidFill>
                  <a:schemeClr val="bg1"/>
                </a:solidFill>
              </a:endParaRPr>
            </a:p>
          </p:txBody>
        </p:sp>
      </p:grpSp>
      <p:sp>
        <p:nvSpPr>
          <p:cNvPr id="10" name="投影片編號版面配置區 9"/>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08910697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err="1" smtClean="0"/>
              <a:t>Git</a:t>
            </a:r>
            <a:endParaRPr lang="zh-TW" altLang="en-US" dirty="0"/>
          </a:p>
        </p:txBody>
      </p:sp>
      <p:sp>
        <p:nvSpPr>
          <p:cNvPr id="6" name="副標題 5"/>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0707626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甚麼是</a:t>
            </a:r>
            <a:r>
              <a:rPr lang="en-US" altLang="zh-TW" dirty="0" err="1" smtClean="0"/>
              <a:t>Git</a:t>
            </a:r>
            <a:endParaRPr lang="zh-TW" altLang="en-US" dirty="0"/>
          </a:p>
        </p:txBody>
      </p:sp>
      <p:sp>
        <p:nvSpPr>
          <p:cNvPr id="3" name="內容版面配置區 2"/>
          <p:cNvSpPr>
            <a:spLocks noGrp="1"/>
          </p:cNvSpPr>
          <p:nvPr>
            <p:ph type="body" idx="1"/>
          </p:nvPr>
        </p:nvSpPr>
        <p:spPr>
          <a:xfrm>
            <a:off x="718299" y="1733550"/>
            <a:ext cx="7238031" cy="2980500"/>
          </a:xfrm>
        </p:spPr>
        <p:txBody>
          <a:bodyPr/>
          <a:lstStyle/>
          <a:p>
            <a:r>
              <a:rPr lang="zh-TW" altLang="en-US" dirty="0" smtClean="0"/>
              <a:t>目前最為主流的分散式</a:t>
            </a:r>
            <a:r>
              <a:rPr lang="zh-TW" altLang="en-US" b="1" dirty="0" smtClean="0"/>
              <a:t>版本控管</a:t>
            </a:r>
            <a:r>
              <a:rPr lang="zh-TW" altLang="en-US" dirty="0" smtClean="0"/>
              <a:t>軟體</a:t>
            </a:r>
          </a:p>
          <a:p>
            <a:r>
              <a:rPr lang="zh-TW" altLang="en-US" dirty="0" smtClean="0"/>
              <a:t>每個使用者都有一份完整的儲存庫</a:t>
            </a:r>
          </a:p>
          <a:p>
            <a:r>
              <a:rPr lang="zh-TW" altLang="en-US" dirty="0" smtClean="0"/>
              <a:t>不需要伺服器端的支援就可以運作</a:t>
            </a:r>
          </a:p>
          <a:p>
            <a:r>
              <a:rPr lang="zh-TW" altLang="en-US" dirty="0" smtClean="0"/>
              <a:t>提交版本都僅提交到本地的儲存庫</a:t>
            </a:r>
          </a:p>
          <a:p>
            <a:r>
              <a:rPr lang="zh-TW" altLang="en-US" dirty="0" smtClean="0"/>
              <a:t>因為是在本地提交變更，不會有任何權限限制</a:t>
            </a:r>
            <a:endParaRPr lang="en-US" altLang="zh-TW" dirty="0" smtClean="0"/>
          </a:p>
          <a:p>
            <a:r>
              <a:rPr lang="en-US" altLang="zh-TW" dirty="0" err="1" smtClean="0">
                <a:hlinkClick r:id="rId2"/>
              </a:rPr>
              <a:t>Github</a:t>
            </a:r>
            <a:r>
              <a:rPr lang="zh-TW" altLang="en-US" dirty="0" smtClean="0"/>
              <a:t>是基於</a:t>
            </a:r>
            <a:r>
              <a:rPr lang="en-US" altLang="zh-TW" dirty="0" err="1"/>
              <a:t>G</a:t>
            </a:r>
            <a:r>
              <a:rPr lang="en-US" altLang="zh-TW" dirty="0" err="1" smtClean="0"/>
              <a:t>it</a:t>
            </a:r>
            <a:r>
              <a:rPr lang="zh-TW" altLang="en-US" dirty="0" smtClean="0"/>
              <a:t>的原始碼託管服務</a:t>
            </a:r>
            <a:r>
              <a:rPr lang="en-US" altLang="zh-TW" dirty="0" smtClean="0"/>
              <a:t>(hosting service)</a:t>
            </a:r>
            <a:endParaRPr lang="zh-TW" altLang="en-US" dirty="0" smtClean="0"/>
          </a:p>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671125388"/>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Git</a:t>
            </a:r>
            <a:r>
              <a:rPr lang="zh-TW" altLang="en-US" dirty="0" smtClean="0"/>
              <a:t>運作</a:t>
            </a:r>
            <a:r>
              <a:rPr lang="zh-TW" altLang="en-US" dirty="0"/>
              <a:t>流程</a:t>
            </a:r>
          </a:p>
        </p:txBody>
      </p:sp>
      <p:pic>
        <p:nvPicPr>
          <p:cNvPr id="4" name="Shape 296"/>
          <p:cNvPicPr preferRelativeResize="0"/>
          <p:nvPr/>
        </p:nvPicPr>
        <p:blipFill>
          <a:blip r:embed="rId2">
            <a:alphaModFix/>
          </a:blip>
          <a:stretch>
            <a:fillRect/>
          </a:stretch>
        </p:blipFill>
        <p:spPr>
          <a:xfrm>
            <a:off x="1384715" y="1596775"/>
            <a:ext cx="5884502" cy="3227117"/>
          </a:xfrm>
          <a:prstGeom prst="rect">
            <a:avLst/>
          </a:prstGeom>
          <a:noFill/>
          <a:ln>
            <a:noFill/>
          </a:ln>
        </p:spPr>
      </p:pic>
      <p:sp>
        <p:nvSpPr>
          <p:cNvPr id="3" name="投影片編號版面配置區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2960176689"/>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Git</a:t>
            </a:r>
            <a:r>
              <a:rPr lang="zh-TW" altLang="en-US" smtClean="0"/>
              <a:t>基本指令與概念</a:t>
            </a:r>
            <a:endParaRPr lang="zh-TW" altLang="en-US" dirty="0"/>
          </a:p>
        </p:txBody>
      </p:sp>
      <p:sp>
        <p:nvSpPr>
          <p:cNvPr id="3" name="內容版面配置區 2"/>
          <p:cNvSpPr>
            <a:spLocks noGrp="1"/>
          </p:cNvSpPr>
          <p:nvPr>
            <p:ph type="body" idx="1"/>
          </p:nvPr>
        </p:nvSpPr>
        <p:spPr/>
        <p:txBody>
          <a:bodyPr/>
          <a:lstStyle/>
          <a:p>
            <a:r>
              <a:rPr lang="en-US" altLang="zh-TW" b="1" dirty="0" err="1" smtClean="0"/>
              <a:t>git</a:t>
            </a:r>
            <a:r>
              <a:rPr lang="en-US" altLang="zh-TW" b="1" dirty="0" smtClean="0"/>
              <a:t> pull</a:t>
            </a:r>
            <a:r>
              <a:rPr lang="en-US" altLang="zh-TW" dirty="0" smtClean="0"/>
              <a:t>: </a:t>
            </a:r>
            <a:r>
              <a:rPr lang="zh-TW" altLang="en-US" dirty="0" smtClean="0"/>
              <a:t>遠端儲存庫有更新，要拉至本地端</a:t>
            </a:r>
          </a:p>
          <a:p>
            <a:r>
              <a:rPr lang="en-US" altLang="zh-TW" b="1" dirty="0" err="1" smtClean="0"/>
              <a:t>git</a:t>
            </a:r>
            <a:r>
              <a:rPr lang="en-US" altLang="zh-TW" b="1" dirty="0" smtClean="0"/>
              <a:t> add</a:t>
            </a:r>
            <a:r>
              <a:rPr lang="en-US" altLang="zh-TW" dirty="0" smtClean="0"/>
              <a:t>: </a:t>
            </a:r>
            <a:r>
              <a:rPr lang="zh-TW" altLang="en-US" dirty="0" smtClean="0"/>
              <a:t>選擇欲加入本次版本的變更檔案</a:t>
            </a:r>
          </a:p>
          <a:p>
            <a:r>
              <a:rPr lang="en-US" altLang="zh-TW" b="1" dirty="0" err="1" smtClean="0"/>
              <a:t>git</a:t>
            </a:r>
            <a:r>
              <a:rPr lang="en-US" altLang="zh-TW" b="1" dirty="0" smtClean="0"/>
              <a:t> commit</a:t>
            </a:r>
            <a:r>
              <a:rPr lang="en-US" altLang="zh-TW" dirty="0" smtClean="0"/>
              <a:t>: </a:t>
            </a:r>
            <a:r>
              <a:rPr lang="zh-TW" altLang="en-US" dirty="0" smtClean="0"/>
              <a:t>將本次版本進行提交</a:t>
            </a:r>
            <a:r>
              <a:rPr lang="en-US" altLang="zh-TW" dirty="0" smtClean="0"/>
              <a:t>(</a:t>
            </a:r>
            <a:r>
              <a:rPr lang="zh-TW" altLang="en-US" dirty="0" smtClean="0"/>
              <a:t>至本地端</a:t>
            </a:r>
            <a:r>
              <a:rPr lang="en-US" altLang="zh-TW" dirty="0" smtClean="0"/>
              <a:t>)</a:t>
            </a:r>
            <a:r>
              <a:rPr lang="zh-TW" altLang="en-US" dirty="0" smtClean="0"/>
              <a:t>，建立檔案快照</a:t>
            </a:r>
            <a:endParaRPr lang="en-US" altLang="zh-TW" dirty="0" smtClean="0"/>
          </a:p>
          <a:p>
            <a:r>
              <a:rPr lang="en-US" altLang="zh-TW" b="1" dirty="0" err="1" smtClean="0"/>
              <a:t>git</a:t>
            </a:r>
            <a:r>
              <a:rPr lang="en-US" altLang="zh-TW" b="1" dirty="0" smtClean="0"/>
              <a:t> push</a:t>
            </a:r>
            <a:r>
              <a:rPr lang="en-US" altLang="zh-TW" dirty="0" smtClean="0"/>
              <a:t>: </a:t>
            </a:r>
            <a:r>
              <a:rPr lang="zh-TW" altLang="en-US" dirty="0"/>
              <a:t>從</a:t>
            </a:r>
            <a:r>
              <a:rPr lang="zh-TW" altLang="en-US" dirty="0" smtClean="0"/>
              <a:t>本地儲存庫上傳檔案至遠端</a:t>
            </a:r>
          </a:p>
          <a:p>
            <a:endParaRPr lang="en-US" altLang="zh-TW" dirty="0" smtClean="0"/>
          </a:p>
          <a:p>
            <a:endParaRPr lang="en-US" altLang="zh-TW" dirty="0" smtClean="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326577767"/>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軟體的本質問題</a:t>
            </a:r>
            <a:r>
              <a:rPr lang="en-US" altLang="zh-TW" dirty="0" smtClean="0"/>
              <a:t>:</a:t>
            </a:r>
            <a:r>
              <a:rPr lang="zh-TW" altLang="en-US" dirty="0" smtClean="0"/>
              <a:t> 一致性</a:t>
            </a:r>
            <a:r>
              <a:rPr lang="en-US" altLang="zh-TW" dirty="0"/>
              <a:t>(Conformity</a:t>
            </a:r>
            <a:r>
              <a:rPr lang="en-US" altLang="zh-TW" dirty="0" smtClean="0"/>
              <a:t>)</a:t>
            </a:r>
            <a:endParaRPr lang="zh-TW" altLang="en-US" dirty="0"/>
          </a:p>
        </p:txBody>
      </p:sp>
      <p:sp>
        <p:nvSpPr>
          <p:cNvPr id="3" name="內容版面配置區 2"/>
          <p:cNvSpPr>
            <a:spLocks noGrp="1"/>
          </p:cNvSpPr>
          <p:nvPr>
            <p:ph type="body" idx="1"/>
          </p:nvPr>
        </p:nvSpPr>
        <p:spPr>
          <a:xfrm>
            <a:off x="718300" y="1733550"/>
            <a:ext cx="3244100" cy="2980500"/>
          </a:xfrm>
        </p:spPr>
        <p:txBody>
          <a:bodyPr/>
          <a:lstStyle/>
          <a:p>
            <a:r>
              <a:rPr lang="zh-TW" altLang="en-US" dirty="0"/>
              <a:t>在大型的協作環境下發展軟體系統，介面跟介面間、模組跟模組間、系統跟系統間的介接，便都存有一致性的問題需要</a:t>
            </a:r>
            <a:r>
              <a:rPr lang="zh-TW" altLang="en-US" dirty="0" smtClean="0"/>
              <a:t>解決。</a:t>
            </a:r>
            <a:endParaRPr lang="zh-TW" altLang="en-US"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850" y="2051429"/>
            <a:ext cx="3205840" cy="2137227"/>
          </a:xfrm>
          <a:prstGeom prst="rect">
            <a:avLst/>
          </a:prstGeom>
        </p:spPr>
      </p:pic>
      <p:sp>
        <p:nvSpPr>
          <p:cNvPr id="5" name="投影片編號版面配置區 4"/>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33832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Example 1</a:t>
            </a:r>
            <a:endParaRPr lang="zh-TW" altLang="en-US" dirty="0"/>
          </a:p>
        </p:txBody>
      </p:sp>
      <p:sp>
        <p:nvSpPr>
          <p:cNvPr id="2" name="矩形 1"/>
          <p:cNvSpPr/>
          <p:nvPr/>
        </p:nvSpPr>
        <p:spPr>
          <a:xfrm>
            <a:off x="685799" y="4138940"/>
            <a:ext cx="5268901" cy="830997"/>
          </a:xfrm>
          <a:prstGeom prst="rect">
            <a:avLst/>
          </a:prstGeom>
        </p:spPr>
        <p:txBody>
          <a:bodyPr wrap="square">
            <a:spAutoFit/>
          </a:bodyPr>
          <a:lstStyle/>
          <a:p>
            <a:r>
              <a:rPr lang="en-US" altLang="zh-TW" sz="2400" dirty="0">
                <a:solidFill>
                  <a:srgbClr val="80BFB7"/>
                </a:solidFill>
                <a:latin typeface="Dosis" panose="02010703020202060003" pitchFamily="2" charset="0"/>
                <a:ea typeface="微軟正黑體" panose="020B0604030504040204" pitchFamily="34" charset="-120"/>
                <a:cs typeface="Titillium Web Light"/>
                <a:sym typeface="Titillium Web Light"/>
              </a:rPr>
              <a:t>Roader</a:t>
            </a:r>
            <a:r>
              <a:rPr lang="en-US" altLang="zh-TW" sz="2400" dirty="0" smtClean="0">
                <a:solidFill>
                  <a:srgbClr val="80BFB7"/>
                </a:solidFill>
                <a:latin typeface="Dosis" panose="02010703020202060003" pitchFamily="2" charset="0"/>
                <a:ea typeface="微軟正黑體" panose="020B0604030504040204" pitchFamily="34" charset="-120"/>
                <a:cs typeface="Titillium Web Light"/>
                <a:sym typeface="Titillium Web Light"/>
              </a:rPr>
              <a:t>: </a:t>
            </a:r>
            <a:r>
              <a:rPr lang="zh-TW" altLang="en-US" sz="2400" dirty="0" smtClean="0">
                <a:solidFill>
                  <a:srgbClr val="80BFB7"/>
                </a:solidFill>
                <a:latin typeface="Dosis" panose="02010703020202060003" pitchFamily="2" charset="0"/>
                <a:ea typeface="微軟正黑體" panose="020B0604030504040204" pitchFamily="34" charset="-120"/>
                <a:cs typeface="Titillium Web Light"/>
                <a:sym typeface="Titillium Web Light"/>
              </a:rPr>
              <a:t>高速公路</a:t>
            </a:r>
            <a:r>
              <a:rPr lang="zh-TW" altLang="en-US" sz="2400" dirty="0">
                <a:solidFill>
                  <a:srgbClr val="80BFB7"/>
                </a:solidFill>
                <a:latin typeface="Dosis" panose="02010703020202060003" pitchFamily="2" charset="0"/>
                <a:ea typeface="微軟正黑體" panose="020B0604030504040204" pitchFamily="34" charset="-120"/>
                <a:cs typeface="Titillium Web Light"/>
                <a:sym typeface="Titillium Web Light"/>
              </a:rPr>
              <a:t>與快速道路即時路況社群及語音導引 </a:t>
            </a:r>
            <a:r>
              <a:rPr lang="en-US" altLang="zh-TW" sz="2400" dirty="0">
                <a:solidFill>
                  <a:srgbClr val="80BFB7"/>
                </a:solidFill>
                <a:latin typeface="Dosis" panose="02010703020202060003" pitchFamily="2" charset="0"/>
                <a:ea typeface="微軟正黑體" panose="020B0604030504040204" pitchFamily="34" charset="-120"/>
                <a:cs typeface="Titillium Web Light"/>
                <a:sym typeface="Titillium Web Light"/>
              </a:rPr>
              <a:t>APP</a:t>
            </a:r>
            <a:endParaRPr lang="zh-TW" altLang="en-US" sz="2400" dirty="0">
              <a:solidFill>
                <a:srgbClr val="80BFB7"/>
              </a:solidFill>
              <a:latin typeface="Dosis" panose="02010703020202060003" pitchFamily="2" charset="0"/>
              <a:ea typeface="微軟正黑體" panose="020B0604030504040204" pitchFamily="34" charset="-120"/>
              <a:cs typeface="Titillium Web Light"/>
              <a:sym typeface="Titillium Web Light"/>
            </a:endParaRPr>
          </a:p>
        </p:txBody>
      </p:sp>
    </p:spTree>
    <p:extLst>
      <p:ext uri="{BB962C8B-B14F-4D97-AF65-F5344CB8AC3E}">
        <p14:creationId xmlns:p14="http://schemas.microsoft.com/office/powerpoint/2010/main" val="9526852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創新動機</a:t>
            </a:r>
            <a:r>
              <a:rPr lang="en-US" altLang="zh-TW" sz="2000" dirty="0" smtClean="0"/>
              <a:t>1</a:t>
            </a:r>
            <a:endParaRPr lang="zh-TW" altLang="en-US" sz="2000" dirty="0"/>
          </a:p>
        </p:txBody>
      </p:sp>
      <p:sp>
        <p:nvSpPr>
          <p:cNvPr id="4" name="文字版面配置區 3"/>
          <p:cNvSpPr>
            <a:spLocks noGrp="1"/>
          </p:cNvSpPr>
          <p:nvPr>
            <p:ph type="body" sz="half" idx="1"/>
          </p:nvPr>
        </p:nvSpPr>
        <p:spPr>
          <a:xfrm>
            <a:off x="718300" y="1733550"/>
            <a:ext cx="4316155" cy="2980500"/>
          </a:xfrm>
        </p:spPr>
        <p:txBody>
          <a:bodyPr/>
          <a:lstStyle/>
          <a:p>
            <a:r>
              <a:rPr lang="zh-TW" altLang="en-US" dirty="0" smtClean="0"/>
              <a:t>在國道上收聽警廣，卻始終聽不到前方路況</a:t>
            </a:r>
            <a:endParaRPr lang="en-US" altLang="zh-TW" dirty="0" smtClean="0"/>
          </a:p>
          <a:p>
            <a:r>
              <a:rPr lang="zh-TW" altLang="en-US" dirty="0" smtClean="0"/>
              <a:t>廣播資訊囊括全國各式道路，難以過濾所需資訊</a:t>
            </a:r>
            <a:endParaRPr lang="en-US" altLang="zh-TW" dirty="0" smtClean="0"/>
          </a:p>
          <a:p>
            <a:r>
              <a:rPr lang="zh-TW" altLang="en-US" dirty="0" smtClean="0"/>
              <a:t>行進間想撥專線詢問路況或回報，卻影響行車安全</a:t>
            </a:r>
            <a:endParaRPr lang="en-US" altLang="zh-TW" dirty="0"/>
          </a:p>
        </p:txBody>
      </p:sp>
      <p:pic>
        <p:nvPicPr>
          <p:cNvPr id="7" name="Picture 2" descr="http://www.qilook.com/wp-content/uploads/2015/09/%E5%BC%80%E8%BD%A6%E6%97%B6%E6%8E%A5%E7%94%B5%E8%AF%9D_%E5%89%AF%E6%9C%AC.jpg"/>
          <p:cNvPicPr>
            <a:picLocks noGrp="1" noChangeAspect="1" noChangeArrowheads="1"/>
          </p:cNvPicPr>
          <p:nvPr>
            <p:ph type="pic" idx="4294967295"/>
          </p:nvPr>
        </p:nvPicPr>
        <p:blipFill rotWithShape="1">
          <a:blip r:embed="rId2">
            <a:extLst>
              <a:ext uri="{28A0092B-C50C-407E-A947-70E740481C1C}">
                <a14:useLocalDpi xmlns:a14="http://schemas.microsoft.com/office/drawing/2010/main" val="0"/>
              </a:ext>
            </a:extLst>
          </a:blip>
          <a:srcRect l="31492" r="31492"/>
          <a:stretch/>
        </p:blipFill>
        <p:spPr>
          <a:xfrm>
            <a:off x="5467351" y="1596775"/>
            <a:ext cx="1931635" cy="2896204"/>
          </a:xfrm>
        </p:spPr>
      </p:pic>
      <p:sp>
        <p:nvSpPr>
          <p:cNvPr id="11" name="投影片編號版面配置區 10"/>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2053827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創新</a:t>
            </a:r>
            <a:r>
              <a:rPr lang="zh-TW" altLang="en-US" dirty="0" smtClean="0"/>
              <a:t>動機</a:t>
            </a:r>
            <a:r>
              <a:rPr lang="en-US" altLang="zh-TW" sz="2000" dirty="0" smtClean="0"/>
              <a:t>2</a:t>
            </a:r>
            <a:endParaRPr lang="zh-TW" altLang="en-US" dirty="0"/>
          </a:p>
        </p:txBody>
      </p:sp>
      <p:sp>
        <p:nvSpPr>
          <p:cNvPr id="4" name="文字版面配置區 3"/>
          <p:cNvSpPr>
            <a:spLocks noGrp="1"/>
          </p:cNvSpPr>
          <p:nvPr>
            <p:ph type="body" sz="half" idx="1"/>
          </p:nvPr>
        </p:nvSpPr>
        <p:spPr>
          <a:xfrm>
            <a:off x="718301" y="1733550"/>
            <a:ext cx="4894224" cy="2980500"/>
          </a:xfrm>
        </p:spPr>
        <p:txBody>
          <a:bodyPr/>
          <a:lstStyle/>
          <a:p>
            <a:r>
              <a:rPr lang="zh-TW" altLang="en-US" dirty="0" smtClean="0"/>
              <a:t>出發前想查看路順不順</a:t>
            </a:r>
            <a:endParaRPr lang="en-US" altLang="zh-TW" dirty="0" smtClean="0"/>
          </a:p>
          <a:p>
            <a:r>
              <a:rPr lang="zh-TW" altLang="en-US" dirty="0" smtClean="0"/>
              <a:t>塞車時想了解原因</a:t>
            </a:r>
            <a:endParaRPr lang="en-US" altLang="zh-TW" dirty="0" smtClean="0"/>
          </a:p>
          <a:p>
            <a:r>
              <a:rPr lang="zh-TW" altLang="en-US" dirty="0" smtClean="0"/>
              <a:t>長途旅程時，不知道該怎麼走最快</a:t>
            </a:r>
            <a:endParaRPr lang="en-US" altLang="zh-TW" dirty="0"/>
          </a:p>
        </p:txBody>
      </p:sp>
      <p:pic>
        <p:nvPicPr>
          <p:cNvPr id="2052" name="Picture 4" descr="https://myleastfavoritechildtoday.files.wordpress.com/2015/09/traffic-cutting-of_i01.jpg"/>
          <p:cNvPicPr>
            <a:picLocks noGrp="1" noChangeAspect="1" noChangeArrowheads="1"/>
          </p:cNvPicPr>
          <p:nvPr>
            <p:ph type="pic" idx="4294967295"/>
          </p:nvPr>
        </p:nvPicPr>
        <p:blipFill rotWithShape="1">
          <a:blip r:embed="rId2">
            <a:extLst>
              <a:ext uri="{28A0092B-C50C-407E-A947-70E740481C1C}">
                <a14:useLocalDpi xmlns:a14="http://schemas.microsoft.com/office/drawing/2010/main" val="0"/>
              </a:ext>
            </a:extLst>
          </a:blip>
          <a:srcRect l="27785" r="27785"/>
          <a:stretch/>
        </p:blipFill>
        <p:spPr>
          <a:xfrm>
            <a:off x="5488371" y="1728793"/>
            <a:ext cx="1991029" cy="2985257"/>
          </a:xfrm>
        </p:spPr>
      </p:pic>
      <p:sp>
        <p:nvSpPr>
          <p:cNvPr id="13" name="投影片編號版面配置區 1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1762605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p:cNvGrpSpPr/>
          <p:nvPr/>
        </p:nvGrpSpPr>
        <p:grpSpPr>
          <a:xfrm>
            <a:off x="323766" y="2632185"/>
            <a:ext cx="2339102" cy="1468934"/>
            <a:chOff x="1076325" y="2514600"/>
            <a:chExt cx="3118802" cy="1958578"/>
          </a:xfrm>
        </p:grpSpPr>
        <p:pic>
          <p:nvPicPr>
            <p:cNvPr id="2" name="圖片 1"/>
            <p:cNvPicPr>
              <a:picLocks noChangeAspect="1"/>
            </p:cNvPicPr>
            <p:nvPr/>
          </p:nvPicPr>
          <p:blipFill rotWithShape="1">
            <a:blip r:embed="rId2"/>
            <a:srcRect l="18571" t="13513" r="2857" b="14190"/>
            <a:stretch/>
          </p:blipFill>
          <p:spPr>
            <a:xfrm>
              <a:off x="2076451" y="2514600"/>
              <a:ext cx="1047750" cy="1019175"/>
            </a:xfrm>
            <a:prstGeom prst="rect">
              <a:avLst/>
            </a:prstGeom>
          </p:spPr>
        </p:pic>
        <p:sp>
          <p:nvSpPr>
            <p:cNvPr id="5" name="文字方塊 4"/>
            <p:cNvSpPr txBox="1"/>
            <p:nvPr/>
          </p:nvSpPr>
          <p:spPr>
            <a:xfrm>
              <a:off x="1076325" y="3857625"/>
              <a:ext cx="3118802" cy="615553"/>
            </a:xfrm>
            <a:prstGeom prst="rect">
              <a:avLst/>
            </a:prstGeom>
            <a:noFill/>
          </p:spPr>
          <p:txBody>
            <a:bodyPr wrap="none" rtlCol="0">
              <a:spAutoFit/>
            </a:bodyPr>
            <a:lstStyle/>
            <a:p>
              <a:r>
                <a:rPr lang="zh-TW" altLang="en-US" sz="2400" dirty="0"/>
                <a:t>適地性即時路況</a:t>
              </a:r>
              <a:endParaRPr lang="en-US" altLang="zh-TW" sz="2400" dirty="0"/>
            </a:p>
          </p:txBody>
        </p:sp>
      </p:grpSp>
      <p:grpSp>
        <p:nvGrpSpPr>
          <p:cNvPr id="11" name="群組 10"/>
          <p:cNvGrpSpPr/>
          <p:nvPr/>
        </p:nvGrpSpPr>
        <p:grpSpPr>
          <a:xfrm>
            <a:off x="2882166" y="2639329"/>
            <a:ext cx="2031325" cy="1461790"/>
            <a:chOff x="4767798" y="2524125"/>
            <a:chExt cx="2708433" cy="1949053"/>
          </a:xfrm>
        </p:grpSpPr>
        <p:pic>
          <p:nvPicPr>
            <p:cNvPr id="3" name="圖片 2"/>
            <p:cNvPicPr>
              <a:picLocks noChangeAspect="1"/>
            </p:cNvPicPr>
            <p:nvPr/>
          </p:nvPicPr>
          <p:blipFill rotWithShape="1">
            <a:blip r:embed="rId3"/>
            <a:srcRect l="5970" t="11184" r="11941" b="18421"/>
            <a:stretch/>
          </p:blipFill>
          <p:spPr>
            <a:xfrm>
              <a:off x="5567363" y="2524125"/>
              <a:ext cx="1047749" cy="1019175"/>
            </a:xfrm>
            <a:prstGeom prst="rect">
              <a:avLst/>
            </a:prstGeom>
          </p:spPr>
        </p:pic>
        <p:sp>
          <p:nvSpPr>
            <p:cNvPr id="6" name="文字方塊 5"/>
            <p:cNvSpPr txBox="1"/>
            <p:nvPr/>
          </p:nvSpPr>
          <p:spPr>
            <a:xfrm>
              <a:off x="4767798" y="3857625"/>
              <a:ext cx="2708433" cy="615553"/>
            </a:xfrm>
            <a:prstGeom prst="rect">
              <a:avLst/>
            </a:prstGeom>
            <a:noFill/>
          </p:spPr>
          <p:txBody>
            <a:bodyPr wrap="none" rtlCol="0">
              <a:spAutoFit/>
            </a:bodyPr>
            <a:lstStyle/>
            <a:p>
              <a:r>
                <a:rPr lang="zh-TW" altLang="en-US" sz="2400" dirty="0"/>
                <a:t>路況回報社群</a:t>
              </a:r>
              <a:endParaRPr lang="en-US" altLang="zh-TW" sz="2400" dirty="0"/>
            </a:p>
          </p:txBody>
        </p:sp>
      </p:grpSp>
      <p:grpSp>
        <p:nvGrpSpPr>
          <p:cNvPr id="12" name="群組 11"/>
          <p:cNvGrpSpPr/>
          <p:nvPr/>
        </p:nvGrpSpPr>
        <p:grpSpPr>
          <a:xfrm>
            <a:off x="5122588" y="2639329"/>
            <a:ext cx="2339102" cy="1461790"/>
            <a:chOff x="8077337" y="2524125"/>
            <a:chExt cx="3118802" cy="1949053"/>
          </a:xfrm>
        </p:grpSpPr>
        <p:pic>
          <p:nvPicPr>
            <p:cNvPr id="4" name="圖片 3"/>
            <p:cNvPicPr>
              <a:picLocks noChangeAspect="1"/>
            </p:cNvPicPr>
            <p:nvPr/>
          </p:nvPicPr>
          <p:blipFill rotWithShape="1">
            <a:blip r:embed="rId4"/>
            <a:srcRect l="8871" t="3333" r="4838" b="8333"/>
            <a:stretch/>
          </p:blipFill>
          <p:spPr>
            <a:xfrm>
              <a:off x="9096374" y="2524125"/>
              <a:ext cx="1019175" cy="1009650"/>
            </a:xfrm>
            <a:prstGeom prst="rect">
              <a:avLst/>
            </a:prstGeom>
          </p:spPr>
        </p:pic>
        <p:sp>
          <p:nvSpPr>
            <p:cNvPr id="7" name="文字方塊 6"/>
            <p:cNvSpPr txBox="1"/>
            <p:nvPr/>
          </p:nvSpPr>
          <p:spPr>
            <a:xfrm>
              <a:off x="8077337" y="3857625"/>
              <a:ext cx="3118802" cy="615553"/>
            </a:xfrm>
            <a:prstGeom prst="rect">
              <a:avLst/>
            </a:prstGeom>
            <a:noFill/>
          </p:spPr>
          <p:txBody>
            <a:bodyPr wrap="none" rtlCol="0">
              <a:spAutoFit/>
            </a:bodyPr>
            <a:lstStyle/>
            <a:p>
              <a:r>
                <a:rPr lang="zh-TW" altLang="en-US" sz="2400" dirty="0"/>
                <a:t>語音互動與導引</a:t>
              </a:r>
              <a:endParaRPr lang="en-US" altLang="zh-TW" sz="2400" dirty="0"/>
            </a:p>
          </p:txBody>
        </p:sp>
      </p:grpSp>
      <p:sp>
        <p:nvSpPr>
          <p:cNvPr id="8" name="標題 7"/>
          <p:cNvSpPr>
            <a:spLocks noGrp="1"/>
          </p:cNvSpPr>
          <p:nvPr>
            <p:ph type="title"/>
          </p:nvPr>
        </p:nvSpPr>
        <p:spPr/>
        <p:txBody>
          <a:bodyPr/>
          <a:lstStyle/>
          <a:p>
            <a:r>
              <a:rPr lang="en-US" altLang="zh-TW" dirty="0" smtClean="0"/>
              <a:t>Roader</a:t>
            </a:r>
            <a:r>
              <a:rPr lang="zh-TW" altLang="en-US" dirty="0" smtClean="0"/>
              <a:t>系統目標</a:t>
            </a:r>
            <a:endParaRPr lang="zh-TW" altLang="en-US" dirty="0"/>
          </a:p>
        </p:txBody>
      </p:sp>
      <p:sp>
        <p:nvSpPr>
          <p:cNvPr id="13" name="投影片編號版面配置區 1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9906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操作</a:t>
            </a:r>
            <a:r>
              <a:rPr lang="zh-TW" altLang="en-US" dirty="0"/>
              <a:t>概念</a:t>
            </a:r>
          </a:p>
        </p:txBody>
      </p:sp>
      <p:pic>
        <p:nvPicPr>
          <p:cNvPr id="5" name="圖片 4"/>
          <p:cNvPicPr>
            <a:picLocks noChangeAspect="1"/>
          </p:cNvPicPr>
          <p:nvPr/>
        </p:nvPicPr>
        <p:blipFill>
          <a:blip r:embed="rId2"/>
          <a:stretch>
            <a:fillRect/>
          </a:stretch>
        </p:blipFill>
        <p:spPr>
          <a:xfrm>
            <a:off x="809131" y="1626474"/>
            <a:ext cx="6468448" cy="3517026"/>
          </a:xfrm>
          <a:prstGeom prst="rect">
            <a:avLst/>
          </a:prstGeom>
        </p:spPr>
      </p:pic>
      <p:sp>
        <p:nvSpPr>
          <p:cNvPr id="3" name="投影片編號版面配置區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0381058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a:t>
            </a:r>
            <a:r>
              <a:rPr lang="zh-TW" altLang="en-US" dirty="0"/>
              <a:t>用</a:t>
            </a:r>
            <a:r>
              <a:rPr lang="zh-TW" altLang="en-US" dirty="0" smtClean="0"/>
              <a:t>案例</a:t>
            </a:r>
            <a:endParaRPr lang="zh-TW" altLang="en-US" dirty="0"/>
          </a:p>
        </p:txBody>
      </p:sp>
      <p:pic>
        <p:nvPicPr>
          <p:cNvPr id="5" name="圖片 4"/>
          <p:cNvPicPr>
            <a:picLocks noChangeAspect="1"/>
          </p:cNvPicPr>
          <p:nvPr/>
        </p:nvPicPr>
        <p:blipFill>
          <a:blip r:embed="rId2"/>
          <a:stretch>
            <a:fillRect/>
          </a:stretch>
        </p:blipFill>
        <p:spPr>
          <a:xfrm>
            <a:off x="2785268" y="367513"/>
            <a:ext cx="4908305" cy="4670037"/>
          </a:xfrm>
          <a:prstGeom prst="rect">
            <a:avLst/>
          </a:prstGeom>
        </p:spPr>
      </p:pic>
      <p:sp>
        <p:nvSpPr>
          <p:cNvPr id="6" name="投影片編號版面配置區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8984690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功能需求</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702399007"/>
              </p:ext>
            </p:extLst>
          </p:nvPr>
        </p:nvGraphicFramePr>
        <p:xfrm>
          <a:off x="812894" y="1534074"/>
          <a:ext cx="6761099" cy="3488027"/>
        </p:xfrm>
        <a:graphic>
          <a:graphicData uri="http://schemas.openxmlformats.org/drawingml/2006/table">
            <a:tbl>
              <a:tblPr firstRow="1" firstCol="1" bandRow="1">
                <a:tableStyleId>{009816A0-345A-42EE-BB83-C5550AC54A6D}</a:tableStyleId>
              </a:tblPr>
              <a:tblGrid>
                <a:gridCol w="1793672">
                  <a:extLst>
                    <a:ext uri="{9D8B030D-6E8A-4147-A177-3AD203B41FA5}">
                      <a16:colId xmlns:a16="http://schemas.microsoft.com/office/drawing/2014/main" val="1609306422"/>
                    </a:ext>
                  </a:extLst>
                </a:gridCol>
                <a:gridCol w="1082566">
                  <a:extLst>
                    <a:ext uri="{9D8B030D-6E8A-4147-A177-3AD203B41FA5}">
                      <a16:colId xmlns:a16="http://schemas.microsoft.com/office/drawing/2014/main" val="3500384035"/>
                    </a:ext>
                  </a:extLst>
                </a:gridCol>
                <a:gridCol w="3884861">
                  <a:extLst>
                    <a:ext uri="{9D8B030D-6E8A-4147-A177-3AD203B41FA5}">
                      <a16:colId xmlns:a16="http://schemas.microsoft.com/office/drawing/2014/main" val="3039747378"/>
                    </a:ext>
                  </a:extLst>
                </a:gridCol>
              </a:tblGrid>
              <a:tr h="692733">
                <a:tc rowSpan="2">
                  <a:txBody>
                    <a:bodyPr/>
                    <a:lstStyle/>
                    <a:p>
                      <a:pPr>
                        <a:spcAft>
                          <a:spcPts val="0"/>
                        </a:spcAft>
                      </a:pP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Roader-FR-DM008</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tc rowSpan="2">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語音報告</a:t>
                      </a:r>
                    </a:p>
                  </a:txBody>
                  <a:tcPr marL="50791" marR="50791" marT="0" marB="0" anchor="ct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規劃</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Roader</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：語音倒數正在接近的路上事件、告知固定式測速照相位置、車速</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最高低速限提醒、接近目的交流道</a:t>
                      </a:r>
                      <a:r>
                        <a:rPr lang="zh-TW"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提醒</a:t>
                      </a:r>
                      <a:r>
                        <a:rPr lang="zh-TW" alt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extLst>
                  <a:ext uri="{0D108BD9-81ED-4DB2-BD59-A6C34878D82A}">
                    <a16:rowId xmlns:a16="http://schemas.microsoft.com/office/drawing/2014/main" val="2883754953"/>
                  </a:ext>
                </a:extLst>
              </a:tr>
              <a:tr h="661694">
                <a:tc vMerge="1">
                  <a:txBody>
                    <a:bodyPr/>
                    <a:lstStyle/>
                    <a:p>
                      <a:endParaRPr lang="zh-TW" altLang="en-US"/>
                    </a:p>
                  </a:txBody>
                  <a:tcPr/>
                </a:tc>
                <a:tc vMerge="1">
                  <a:txBody>
                    <a:bodyPr/>
                    <a:lstStyle/>
                    <a:p>
                      <a:endParaRPr lang="zh-TW" altLang="en-US"/>
                    </a:p>
                  </a:txBody>
                  <a:tcP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自由</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Roader</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：語音倒數正在接近的路上事件、告知固定式測速照相位置、車速</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最高低速限</a:t>
                      </a:r>
                      <a:r>
                        <a:rPr lang="zh-TW"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提醒</a:t>
                      </a:r>
                      <a:r>
                        <a:rPr lang="zh-TW" alt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extLst>
                  <a:ext uri="{0D108BD9-81ED-4DB2-BD59-A6C34878D82A}">
                    <a16:rowId xmlns:a16="http://schemas.microsoft.com/office/drawing/2014/main" val="3840776026"/>
                  </a:ext>
                </a:extLst>
              </a:tr>
              <a:tr h="812656">
                <a:tc>
                  <a:txBody>
                    <a:bodyPr/>
                    <a:lstStyle/>
                    <a:p>
                      <a:pPr>
                        <a:spcAft>
                          <a:spcPts val="0"/>
                        </a:spcAft>
                      </a:pPr>
                      <a:r>
                        <a:rPr lang="en-US" sz="1400" kern="100">
                          <a:effectLst/>
                          <a:latin typeface="Courier New" panose="02070309020205020404" pitchFamily="49" charset="0"/>
                          <a:ea typeface="微軟正黑體" panose="020B0604030504040204" pitchFamily="34" charset="-120"/>
                          <a:cs typeface="Courier New" panose="02070309020205020404" pitchFamily="49" charset="0"/>
                        </a:rPr>
                        <a:t>Roader-FR-DM009</a:t>
                      </a:r>
                      <a:endParaRPr lang="zh-TW" sz="1400" kern="10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tc>
                  <a:txBody>
                    <a:bodyPr/>
                    <a:lstStyle/>
                    <a:p>
                      <a:pPr>
                        <a:spcAft>
                          <a:spcPts val="0"/>
                        </a:spcAft>
                      </a:pPr>
                      <a:r>
                        <a:rPr lang="zh-TW" sz="1400" kern="100">
                          <a:effectLst/>
                          <a:latin typeface="Courier New" panose="02070309020205020404" pitchFamily="49" charset="0"/>
                          <a:ea typeface="微軟正黑體" panose="020B0604030504040204" pitchFamily="34" charset="-120"/>
                          <a:cs typeface="Courier New" panose="02070309020205020404" pitchFamily="49" charset="0"/>
                        </a:rPr>
                        <a:t>事件連署</a:t>
                      </a:r>
                    </a:p>
                  </a:txBody>
                  <a:tcPr marL="50791" marR="50791" marT="0" marB="0" anchor="ct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當使用者的位置進入其他使用者回報路況事件的範圍，即出現連署畫面，讓使用者進行連署，同時也播放語音，告知使用者可以使用語音指令進行連署，一定時間過後會自動離開該</a:t>
                      </a:r>
                      <a:r>
                        <a:rPr lang="zh-TW"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畫面</a:t>
                      </a:r>
                      <a:r>
                        <a:rPr lang="zh-TW" alt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extLst>
                  <a:ext uri="{0D108BD9-81ED-4DB2-BD59-A6C34878D82A}">
                    <a16:rowId xmlns:a16="http://schemas.microsoft.com/office/drawing/2014/main" val="2296548549"/>
                  </a:ext>
                </a:extLst>
              </a:tr>
              <a:tr h="270885">
                <a:tc>
                  <a:txBody>
                    <a:bodyPr/>
                    <a:lstStyle/>
                    <a:p>
                      <a:pPr>
                        <a:spcAft>
                          <a:spcPts val="0"/>
                        </a:spcAft>
                      </a:pPr>
                      <a:r>
                        <a:rPr lang="en-US" sz="1400" kern="100">
                          <a:effectLst/>
                          <a:latin typeface="Courier New" panose="02070309020205020404" pitchFamily="49" charset="0"/>
                          <a:ea typeface="微軟正黑體" panose="020B0604030504040204" pitchFamily="34" charset="-120"/>
                          <a:cs typeface="Courier New" panose="02070309020205020404" pitchFamily="49" charset="0"/>
                        </a:rPr>
                        <a:t>Roader-FR-DM010</a:t>
                      </a:r>
                      <a:endParaRPr lang="zh-TW" sz="1400" kern="10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tc>
                  <a:txBody>
                    <a:bodyPr/>
                    <a:lstStyle/>
                    <a:p>
                      <a:pPr>
                        <a:spcAft>
                          <a:spcPts val="0"/>
                        </a:spcAft>
                      </a:pPr>
                      <a:r>
                        <a:rPr lang="zh-TW" sz="1400" kern="100">
                          <a:effectLst/>
                          <a:latin typeface="Courier New" panose="02070309020205020404" pitchFamily="49" charset="0"/>
                          <a:ea typeface="微軟正黑體" panose="020B0604030504040204" pitchFamily="34" charset="-120"/>
                          <a:cs typeface="Courier New" panose="02070309020205020404" pitchFamily="49" charset="0"/>
                        </a:rPr>
                        <a:t>回報事件</a:t>
                      </a:r>
                    </a:p>
                  </a:txBody>
                  <a:tcPr marL="50791" marR="50791" marT="0" marB="0" anchor="ct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使用者可使用語音指令回報事件</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事件分級只有一層</a:t>
                      </a:r>
                      <a:r>
                        <a:rPr 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a:t>
                      </a:r>
                      <a:r>
                        <a:rPr lang="zh-TW" alt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 。</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extLst>
                  <a:ext uri="{0D108BD9-81ED-4DB2-BD59-A6C34878D82A}">
                    <a16:rowId xmlns:a16="http://schemas.microsoft.com/office/drawing/2014/main" val="1204850749"/>
                  </a:ext>
                </a:extLst>
              </a:tr>
              <a:tr h="270885">
                <a:tc>
                  <a:txBody>
                    <a:bodyPr/>
                    <a:lstStyle/>
                    <a:p>
                      <a:pPr>
                        <a:spcAft>
                          <a:spcPts val="0"/>
                        </a:spcAft>
                      </a:pPr>
                      <a:r>
                        <a:rPr lang="en-US" sz="1400" kern="100">
                          <a:effectLst/>
                          <a:latin typeface="Courier New" panose="02070309020205020404" pitchFamily="49" charset="0"/>
                          <a:ea typeface="微軟正黑體" panose="020B0604030504040204" pitchFamily="34" charset="-120"/>
                          <a:cs typeface="Courier New" panose="02070309020205020404" pitchFamily="49" charset="0"/>
                        </a:rPr>
                        <a:t>Roader-FR-AM011</a:t>
                      </a:r>
                      <a:endParaRPr lang="zh-TW" sz="1400" kern="10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tc>
                  <a:txBody>
                    <a:bodyPr/>
                    <a:lstStyle/>
                    <a:p>
                      <a:pPr>
                        <a:spcAft>
                          <a:spcPts val="0"/>
                        </a:spcAft>
                      </a:pPr>
                      <a:r>
                        <a:rPr lang="zh-TW" sz="1400" kern="100">
                          <a:effectLst/>
                          <a:latin typeface="Courier New" panose="02070309020205020404" pitchFamily="49" charset="0"/>
                          <a:ea typeface="微軟正黑體" panose="020B0604030504040204" pitchFamily="34" charset="-120"/>
                          <a:cs typeface="Courier New" panose="02070309020205020404" pitchFamily="49" charset="0"/>
                        </a:rPr>
                        <a:t>切換至副駕駛模式</a:t>
                      </a:r>
                    </a:p>
                  </a:txBody>
                  <a:tcPr marL="50791" marR="50791" marT="0" marB="0" anchor="ct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整個畫面向右</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手指向左滑</a:t>
                      </a:r>
                      <a:r>
                        <a:rPr lang="en-US" sz="1400" kern="100" dirty="0">
                          <a:effectLst/>
                          <a:latin typeface="Courier New" panose="02070309020205020404" pitchFamily="49" charset="0"/>
                          <a:ea typeface="微軟正黑體" panose="020B0604030504040204" pitchFamily="34" charset="-120"/>
                          <a:cs typeface="Courier New" panose="02070309020205020404" pitchFamily="49" charset="0"/>
                        </a:rPr>
                        <a:t>)</a:t>
                      </a: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，即可切換至副駕駛</a:t>
                      </a:r>
                      <a:r>
                        <a:rPr lang="zh-TW"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模式</a:t>
                      </a:r>
                      <a:r>
                        <a:rPr lang="zh-TW" alt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extLst>
                  <a:ext uri="{0D108BD9-81ED-4DB2-BD59-A6C34878D82A}">
                    <a16:rowId xmlns:a16="http://schemas.microsoft.com/office/drawing/2014/main" val="3662693194"/>
                  </a:ext>
                </a:extLst>
              </a:tr>
              <a:tr h="270885">
                <a:tc>
                  <a:txBody>
                    <a:bodyPr/>
                    <a:lstStyle/>
                    <a:p>
                      <a:pPr>
                        <a:spcAft>
                          <a:spcPts val="0"/>
                        </a:spcAft>
                      </a:pPr>
                      <a:r>
                        <a:rPr lang="en-US" sz="1400" kern="100">
                          <a:effectLst/>
                          <a:latin typeface="Courier New" panose="02070309020205020404" pitchFamily="49" charset="0"/>
                          <a:ea typeface="微軟正黑體" panose="020B0604030504040204" pitchFamily="34" charset="-120"/>
                          <a:cs typeface="Courier New" panose="02070309020205020404" pitchFamily="49" charset="0"/>
                        </a:rPr>
                        <a:t>Roader-FR-AM012</a:t>
                      </a:r>
                      <a:endParaRPr lang="zh-TW" sz="1400" kern="10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自動結束</a:t>
                      </a:r>
                    </a:p>
                  </a:txBody>
                  <a:tcPr marL="50791" marR="50791" marT="0" marB="0" anchor="ctr"/>
                </a:tc>
                <a:tc>
                  <a:txBody>
                    <a:bodyPr/>
                    <a:lstStyle/>
                    <a:p>
                      <a:pPr>
                        <a:spcAft>
                          <a:spcPts val="0"/>
                        </a:spcAft>
                      </a:pPr>
                      <a:r>
                        <a:rPr lang="zh-TW" sz="1400" kern="100" dirty="0">
                          <a:effectLst/>
                          <a:latin typeface="Courier New" panose="02070309020205020404" pitchFamily="49" charset="0"/>
                          <a:ea typeface="微軟正黑體" panose="020B0604030504040204" pitchFamily="34" charset="-120"/>
                          <a:cs typeface="Courier New" panose="02070309020205020404" pitchFamily="49" charset="0"/>
                        </a:rPr>
                        <a:t>離開終點交流道之後依照設定決定是否自動結束</a:t>
                      </a:r>
                      <a:r>
                        <a:rPr 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Roader</a:t>
                      </a:r>
                      <a:r>
                        <a:rPr lang="zh-TW" altLang="en-US" sz="1400" kern="100" dirty="0" smtClean="0">
                          <a:effectLst/>
                          <a:latin typeface="Courier New" panose="02070309020205020404" pitchFamily="49" charset="0"/>
                          <a:ea typeface="微軟正黑體" panose="020B0604030504040204" pitchFamily="34" charset="-120"/>
                          <a:cs typeface="Courier New" panose="02070309020205020404" pitchFamily="49" charset="0"/>
                        </a:rPr>
                        <a:t>。</a:t>
                      </a:r>
                      <a:endParaRPr lang="zh-TW" sz="1400" kern="1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50791" marR="50791" marT="0" marB="0" anchor="ctr"/>
                </a:tc>
                <a:extLst>
                  <a:ext uri="{0D108BD9-81ED-4DB2-BD59-A6C34878D82A}">
                    <a16:rowId xmlns:a16="http://schemas.microsoft.com/office/drawing/2014/main" val="2171155788"/>
                  </a:ext>
                </a:extLst>
              </a:tr>
            </a:tbl>
          </a:graphicData>
        </a:graphic>
      </p:graphicFrame>
      <p:sp>
        <p:nvSpPr>
          <p:cNvPr id="10" name="投影片編號版面配置區 9"/>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21824179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非功能需求</a:t>
            </a:r>
            <a:endParaRPr lang="zh-TW" altLang="en-US" dirty="0"/>
          </a:p>
        </p:txBody>
      </p:sp>
      <p:graphicFrame>
        <p:nvGraphicFramePr>
          <p:cNvPr id="7" name="表格 6"/>
          <p:cNvGraphicFramePr>
            <a:graphicFrameLocks noGrp="1"/>
          </p:cNvGraphicFramePr>
          <p:nvPr>
            <p:extLst>
              <p:ext uri="{D42A27DB-BD31-4B8C-83A1-F6EECF244321}">
                <p14:modId xmlns:p14="http://schemas.microsoft.com/office/powerpoint/2010/main" val="197673009"/>
              </p:ext>
            </p:extLst>
          </p:nvPr>
        </p:nvGraphicFramePr>
        <p:xfrm>
          <a:off x="717550" y="1733550"/>
          <a:ext cx="6898217" cy="2560320"/>
        </p:xfrm>
        <a:graphic>
          <a:graphicData uri="http://schemas.openxmlformats.org/drawingml/2006/table">
            <a:tbl>
              <a:tblPr firstRow="1" firstCol="1" bandRow="1">
                <a:tableStyleId>{009816A0-345A-42EE-BB83-C5550AC54A6D}</a:tableStyleId>
              </a:tblPr>
              <a:tblGrid>
                <a:gridCol w="1615764">
                  <a:extLst>
                    <a:ext uri="{9D8B030D-6E8A-4147-A177-3AD203B41FA5}">
                      <a16:colId xmlns:a16="http://schemas.microsoft.com/office/drawing/2014/main" val="3255003740"/>
                    </a:ext>
                  </a:extLst>
                </a:gridCol>
                <a:gridCol w="5282453">
                  <a:extLst>
                    <a:ext uri="{9D8B030D-6E8A-4147-A177-3AD203B41FA5}">
                      <a16:colId xmlns:a16="http://schemas.microsoft.com/office/drawing/2014/main" val="3064597953"/>
                    </a:ext>
                  </a:extLst>
                </a:gridCol>
              </a:tblGrid>
              <a:tr h="133178">
                <a:tc>
                  <a:txBody>
                    <a:bodyPr/>
                    <a:lstStyle/>
                    <a:p>
                      <a:pPr algn="l">
                        <a:spcBef>
                          <a:spcPts val="20"/>
                        </a:spcBef>
                        <a:spcAft>
                          <a:spcPts val="0"/>
                        </a:spcAft>
                      </a:pPr>
                      <a:r>
                        <a:rPr lang="en-US" sz="1400">
                          <a:effectLst/>
                          <a:latin typeface="Courier New" panose="02070309020205020404" pitchFamily="49" charset="0"/>
                          <a:ea typeface="微軟正黑體" panose="020B0604030504040204" pitchFamily="34" charset="-120"/>
                          <a:cs typeface="Courier New" panose="02070309020205020404" pitchFamily="49" charset="0"/>
                        </a:rPr>
                        <a:t>Roader-NF-001</a:t>
                      </a:r>
                      <a:endParaRPr lang="zh-TW" sz="140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tc>
                  <a:txBody>
                    <a:bodyPr/>
                    <a:lstStyle/>
                    <a:p>
                      <a:pPr algn="l">
                        <a:spcBef>
                          <a:spcPts val="20"/>
                        </a:spcBef>
                        <a:spcAft>
                          <a:spcPts val="0"/>
                        </a:spcAft>
                      </a:pP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路徑計算的結果應在</a:t>
                      </a:r>
                      <a:r>
                        <a:rPr lang="en-US" sz="1400" dirty="0">
                          <a:effectLst/>
                          <a:latin typeface="Courier New" panose="02070309020205020404" pitchFamily="49" charset="0"/>
                          <a:ea typeface="微軟正黑體" panose="020B0604030504040204" pitchFamily="34" charset="-120"/>
                          <a:cs typeface="Courier New" panose="02070309020205020404" pitchFamily="49" charset="0"/>
                        </a:rPr>
                        <a:t>3</a:t>
                      </a: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秒內</a:t>
                      </a:r>
                      <a:r>
                        <a:rPr lang="zh-TW" sz="1400" dirty="0" smtClean="0">
                          <a:effectLst/>
                          <a:latin typeface="Courier New" panose="02070309020205020404" pitchFamily="49" charset="0"/>
                          <a:ea typeface="微軟正黑體" panose="020B0604030504040204" pitchFamily="34" charset="-120"/>
                          <a:cs typeface="Courier New" panose="02070309020205020404" pitchFamily="49" charset="0"/>
                        </a:rPr>
                        <a:t>完成。</a:t>
                      </a:r>
                      <a:endParaRPr lang="zh-TW" sz="14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extLst>
                  <a:ext uri="{0D108BD9-81ED-4DB2-BD59-A6C34878D82A}">
                    <a16:rowId xmlns:a16="http://schemas.microsoft.com/office/drawing/2014/main" val="3909630363"/>
                  </a:ext>
                </a:extLst>
              </a:tr>
              <a:tr h="175441">
                <a:tc>
                  <a:txBody>
                    <a:bodyPr/>
                    <a:lstStyle/>
                    <a:p>
                      <a:pPr algn="l">
                        <a:spcAft>
                          <a:spcPts val="0"/>
                        </a:spcAft>
                      </a:pPr>
                      <a:r>
                        <a:rPr lang="en-US" sz="1400" kern="0">
                          <a:effectLst/>
                          <a:latin typeface="Courier New" panose="02070309020205020404" pitchFamily="49" charset="0"/>
                          <a:ea typeface="微軟正黑體" panose="020B0604030504040204" pitchFamily="34" charset="-120"/>
                          <a:cs typeface="Courier New" panose="02070309020205020404" pitchFamily="49" charset="0"/>
                        </a:rPr>
                        <a:t>Roader-NF-002</a:t>
                      </a:r>
                      <a:endParaRPr lang="zh-TW" sz="1400" kern="10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tc>
                  <a:txBody>
                    <a:bodyPr/>
                    <a:lstStyle/>
                    <a:p>
                      <a:pPr algn="l">
                        <a:spcBef>
                          <a:spcPts val="20"/>
                        </a:spcBef>
                        <a:spcAft>
                          <a:spcPts val="0"/>
                        </a:spcAft>
                      </a:pPr>
                      <a:r>
                        <a:rPr lang="en-US" sz="1400" dirty="0">
                          <a:effectLst/>
                          <a:latin typeface="Courier New" panose="02070309020205020404" pitchFamily="49" charset="0"/>
                          <a:ea typeface="微軟正黑體" panose="020B0604030504040204" pitchFamily="34" charset="-120"/>
                          <a:cs typeface="Courier New" panose="02070309020205020404" pitchFamily="49" charset="0"/>
                        </a:rPr>
                        <a:t>Server</a:t>
                      </a: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端應容許</a:t>
                      </a:r>
                      <a:r>
                        <a:rPr lang="en-US" sz="1400" dirty="0">
                          <a:effectLst/>
                          <a:latin typeface="Courier New" panose="02070309020205020404" pitchFamily="49" charset="0"/>
                          <a:ea typeface="微軟正黑體" panose="020B0604030504040204" pitchFamily="34" charset="-120"/>
                          <a:cs typeface="Courier New" panose="02070309020205020404" pitchFamily="49" charset="0"/>
                        </a:rPr>
                        <a:t>1000</a:t>
                      </a: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位使用者同時存取</a:t>
                      </a:r>
                      <a:r>
                        <a:rPr lang="zh-TW" sz="1400" dirty="0" smtClean="0">
                          <a:effectLst/>
                          <a:latin typeface="Courier New" panose="02070309020205020404" pitchFamily="49" charset="0"/>
                          <a:ea typeface="微軟正黑體" panose="020B0604030504040204" pitchFamily="34" charset="-120"/>
                          <a:cs typeface="Courier New" panose="02070309020205020404" pitchFamily="49" charset="0"/>
                        </a:rPr>
                        <a:t>資源。</a:t>
                      </a:r>
                      <a:endParaRPr lang="zh-TW" sz="14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extLst>
                  <a:ext uri="{0D108BD9-81ED-4DB2-BD59-A6C34878D82A}">
                    <a16:rowId xmlns:a16="http://schemas.microsoft.com/office/drawing/2014/main" val="1718992347"/>
                  </a:ext>
                </a:extLst>
              </a:tr>
              <a:tr h="459869">
                <a:tc>
                  <a:txBody>
                    <a:bodyPr/>
                    <a:lstStyle/>
                    <a:p>
                      <a:pPr algn="l">
                        <a:spcBef>
                          <a:spcPts val="20"/>
                        </a:spcBef>
                        <a:spcAft>
                          <a:spcPts val="0"/>
                        </a:spcAft>
                      </a:pPr>
                      <a:r>
                        <a:rPr lang="en-US" sz="1400">
                          <a:effectLst/>
                          <a:latin typeface="Courier New" panose="02070309020205020404" pitchFamily="49" charset="0"/>
                          <a:ea typeface="微軟正黑體" panose="020B0604030504040204" pitchFamily="34" charset="-120"/>
                          <a:cs typeface="Courier New" panose="02070309020205020404" pitchFamily="49" charset="0"/>
                        </a:rPr>
                        <a:t>Roader-NF-003</a:t>
                      </a:r>
                      <a:endParaRPr lang="zh-TW" sz="140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tc>
                  <a:txBody>
                    <a:bodyPr/>
                    <a:lstStyle/>
                    <a:p>
                      <a:pPr algn="l">
                        <a:spcBef>
                          <a:spcPts val="20"/>
                        </a:spcBef>
                        <a:spcAft>
                          <a:spcPts val="0"/>
                        </a:spcAft>
                      </a:pP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安全的使用環境：</a:t>
                      </a:r>
                    </a:p>
                    <a:p>
                      <a:pPr algn="l">
                        <a:spcBef>
                          <a:spcPts val="20"/>
                        </a:spcBef>
                        <a:spcAft>
                          <a:spcPts val="0"/>
                        </a:spcAft>
                      </a:pP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由於在道路上使用手機釀成意外的事件層出不窮，需達到道路上使用最少化，需擁有駕駛語音模式，在道路上時不讓駕駛使用者進行太繁瑣的</a:t>
                      </a:r>
                      <a:r>
                        <a:rPr lang="zh-TW" sz="1400" dirty="0" smtClean="0">
                          <a:effectLst/>
                          <a:latin typeface="Courier New" panose="02070309020205020404" pitchFamily="49" charset="0"/>
                          <a:ea typeface="微軟正黑體" panose="020B0604030504040204" pitchFamily="34" charset="-120"/>
                          <a:cs typeface="Courier New" panose="02070309020205020404" pitchFamily="49" charset="0"/>
                        </a:rPr>
                        <a:t>動作。</a:t>
                      </a:r>
                      <a:endParaRPr lang="zh-TW" sz="1400" dirty="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extLst>
                  <a:ext uri="{0D108BD9-81ED-4DB2-BD59-A6C34878D82A}">
                    <a16:rowId xmlns:a16="http://schemas.microsoft.com/office/drawing/2014/main" val="3527524402"/>
                  </a:ext>
                </a:extLst>
              </a:tr>
              <a:tr h="484305">
                <a:tc>
                  <a:txBody>
                    <a:bodyPr/>
                    <a:lstStyle/>
                    <a:p>
                      <a:pPr algn="l">
                        <a:spcBef>
                          <a:spcPts val="20"/>
                        </a:spcBef>
                        <a:spcAft>
                          <a:spcPts val="0"/>
                        </a:spcAft>
                      </a:pPr>
                      <a:r>
                        <a:rPr lang="en-US" sz="1400">
                          <a:effectLst/>
                          <a:latin typeface="Courier New" panose="02070309020205020404" pitchFamily="49" charset="0"/>
                          <a:ea typeface="微軟正黑體" panose="020B0604030504040204" pitchFamily="34" charset="-120"/>
                          <a:cs typeface="Courier New" panose="02070309020205020404" pitchFamily="49" charset="0"/>
                        </a:rPr>
                        <a:t>Roader-NF-004</a:t>
                      </a:r>
                      <a:endParaRPr lang="zh-TW" sz="140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tc>
                  <a:txBody>
                    <a:bodyPr/>
                    <a:lstStyle/>
                    <a:p>
                      <a:pPr algn="l">
                        <a:spcBef>
                          <a:spcPts val="20"/>
                        </a:spcBef>
                        <a:spcAft>
                          <a:spcPts val="0"/>
                        </a:spcAft>
                      </a:pP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不給予不必要資訊：</a:t>
                      </a:r>
                    </a:p>
                    <a:p>
                      <a:pPr algn="l">
                        <a:spcBef>
                          <a:spcPts val="20"/>
                        </a:spcBef>
                        <a:spcAft>
                          <a:spcPts val="0"/>
                        </a:spcAft>
                      </a:pPr>
                      <a:r>
                        <a:rPr lang="en-US" sz="1400" dirty="0" smtClean="0">
                          <a:effectLst/>
                          <a:latin typeface="Courier New" panose="02070309020205020404" pitchFamily="49" charset="0"/>
                          <a:ea typeface="微軟正黑體" panose="020B0604030504040204" pitchFamily="34" charset="-120"/>
                          <a:cs typeface="Courier New" panose="02070309020205020404" pitchFamily="49" charset="0"/>
                        </a:rPr>
                        <a:t>Roader</a:t>
                      </a: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需將路況資訊經過篩選後，根據使用者的位置給予相對應的路況資訊，讓使用者隨時獲得身旁最新資訊。</a:t>
                      </a:r>
                    </a:p>
                  </a:txBody>
                  <a:tcPr marL="48583" marR="48583" marT="0" marB="0"/>
                </a:tc>
                <a:extLst>
                  <a:ext uri="{0D108BD9-81ED-4DB2-BD59-A6C34878D82A}">
                    <a16:rowId xmlns:a16="http://schemas.microsoft.com/office/drawing/2014/main" val="2777131068"/>
                  </a:ext>
                </a:extLst>
              </a:tr>
              <a:tr h="388661">
                <a:tc>
                  <a:txBody>
                    <a:bodyPr/>
                    <a:lstStyle/>
                    <a:p>
                      <a:pPr algn="l">
                        <a:spcBef>
                          <a:spcPts val="20"/>
                        </a:spcBef>
                        <a:spcAft>
                          <a:spcPts val="0"/>
                        </a:spcAft>
                      </a:pPr>
                      <a:r>
                        <a:rPr lang="en-US" sz="1400">
                          <a:effectLst/>
                          <a:latin typeface="Courier New" panose="02070309020205020404" pitchFamily="49" charset="0"/>
                          <a:ea typeface="微軟正黑體" panose="020B0604030504040204" pitchFamily="34" charset="-120"/>
                          <a:cs typeface="Courier New" panose="02070309020205020404" pitchFamily="49" charset="0"/>
                        </a:rPr>
                        <a:t>Roader-NF-005</a:t>
                      </a:r>
                      <a:endParaRPr lang="zh-TW" sz="1400">
                        <a:effectLst/>
                        <a:latin typeface="Courier New" panose="02070309020205020404" pitchFamily="49" charset="0"/>
                        <a:ea typeface="微軟正黑體" panose="020B0604030504040204" pitchFamily="34" charset="-120"/>
                        <a:cs typeface="Courier New" panose="02070309020205020404" pitchFamily="49" charset="0"/>
                      </a:endParaRPr>
                    </a:p>
                  </a:txBody>
                  <a:tcPr marL="48583" marR="48583" marT="0" marB="0"/>
                </a:tc>
                <a:tc>
                  <a:txBody>
                    <a:bodyPr/>
                    <a:lstStyle/>
                    <a:p>
                      <a:pPr algn="l">
                        <a:spcBef>
                          <a:spcPts val="20"/>
                        </a:spcBef>
                        <a:spcAft>
                          <a:spcPts val="0"/>
                        </a:spcAft>
                      </a:pP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動態提供最佳路徑：</a:t>
                      </a:r>
                    </a:p>
                    <a:p>
                      <a:pPr algn="l">
                        <a:spcBef>
                          <a:spcPts val="20"/>
                        </a:spcBef>
                        <a:spcAft>
                          <a:spcPts val="0"/>
                        </a:spcAft>
                      </a:pP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在駕駛上路後只要接近系統交流道時，</a:t>
                      </a:r>
                      <a:r>
                        <a:rPr lang="en-US" sz="1400" dirty="0">
                          <a:effectLst/>
                          <a:latin typeface="Courier New" panose="02070309020205020404" pitchFamily="49" charset="0"/>
                          <a:ea typeface="微軟正黑體" panose="020B0604030504040204" pitchFamily="34" charset="-120"/>
                          <a:cs typeface="Courier New" panose="02070309020205020404" pitchFamily="49" charset="0"/>
                        </a:rPr>
                        <a:t>Roader</a:t>
                      </a:r>
                      <a:r>
                        <a:rPr lang="zh-TW" sz="1400" dirty="0">
                          <a:effectLst/>
                          <a:latin typeface="Courier New" panose="02070309020205020404" pitchFamily="49" charset="0"/>
                          <a:ea typeface="微軟正黑體" panose="020B0604030504040204" pitchFamily="34" charset="-120"/>
                          <a:cs typeface="Courier New" panose="02070309020205020404" pitchFamily="49" charset="0"/>
                        </a:rPr>
                        <a:t>會自動依據當時路況動態判斷是否有更快速到達目的地的路徑。</a:t>
                      </a:r>
                    </a:p>
                  </a:txBody>
                  <a:tcPr marL="48583" marR="48583" marT="0" marB="0"/>
                </a:tc>
                <a:extLst>
                  <a:ext uri="{0D108BD9-81ED-4DB2-BD59-A6C34878D82A}">
                    <a16:rowId xmlns:a16="http://schemas.microsoft.com/office/drawing/2014/main" val="3160342920"/>
                  </a:ext>
                </a:extLst>
              </a:tr>
            </a:tbl>
          </a:graphicData>
        </a:graphic>
      </p:graphicFrame>
      <p:sp>
        <p:nvSpPr>
          <p:cNvPr id="8" name="投影片編號版面配置區 7"/>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2766434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a:t>
            </a:r>
            <a:endParaRPr lang="zh-TW" altLang="en-US" dirty="0"/>
          </a:p>
        </p:txBody>
      </p:sp>
      <p:pic>
        <p:nvPicPr>
          <p:cNvPr id="6" name="圖片 5"/>
          <p:cNvPicPr>
            <a:picLocks noChangeAspect="1"/>
          </p:cNvPicPr>
          <p:nvPr/>
        </p:nvPicPr>
        <p:blipFill>
          <a:blip r:embed="rId2"/>
          <a:stretch>
            <a:fillRect/>
          </a:stretch>
        </p:blipFill>
        <p:spPr>
          <a:xfrm>
            <a:off x="2842532" y="918836"/>
            <a:ext cx="4213046" cy="4194965"/>
          </a:xfrm>
          <a:prstGeom prst="rect">
            <a:avLst/>
          </a:prstGeom>
        </p:spPr>
      </p:pic>
      <p:sp>
        <p:nvSpPr>
          <p:cNvPr id="7" name="投影片編號版面配置區 6"/>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9634365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028498" y="1010365"/>
            <a:ext cx="5602014" cy="4103436"/>
          </a:xfrm>
          <a:prstGeom prst="rect">
            <a:avLst/>
          </a:prstGeom>
        </p:spPr>
      </p:pic>
      <p:sp>
        <p:nvSpPr>
          <p:cNvPr id="2" name="標題 1"/>
          <p:cNvSpPr>
            <a:spLocks noGrp="1"/>
          </p:cNvSpPr>
          <p:nvPr>
            <p:ph type="title"/>
          </p:nvPr>
        </p:nvSpPr>
        <p:spPr>
          <a:xfrm>
            <a:off x="718299" y="739375"/>
            <a:ext cx="3023383" cy="857400"/>
          </a:xfrm>
        </p:spPr>
        <p:txBody>
          <a:bodyPr/>
          <a:lstStyle/>
          <a:p>
            <a:r>
              <a:rPr lang="zh-TW" altLang="en-US" dirty="0" smtClean="0"/>
              <a:t>軟體架構</a:t>
            </a:r>
            <a:endParaRPr lang="zh-TW" altLang="en-US" dirty="0"/>
          </a:p>
        </p:txBody>
      </p:sp>
      <p:sp>
        <p:nvSpPr>
          <p:cNvPr id="6" name="投影片編號版面配置區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972252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軟體的本質問題</a:t>
            </a:r>
            <a:r>
              <a:rPr lang="en-US" altLang="zh-TW" dirty="0" smtClean="0"/>
              <a:t>:</a:t>
            </a:r>
            <a:r>
              <a:rPr lang="zh-TW" altLang="en-US" dirty="0" smtClean="0"/>
              <a:t> 隱藏性</a:t>
            </a:r>
            <a:r>
              <a:rPr lang="en-US" altLang="zh-TW" dirty="0" smtClean="0"/>
              <a:t>(Invisibility)</a:t>
            </a:r>
            <a:endParaRPr lang="zh-TW" altLang="en-US" dirty="0"/>
          </a:p>
        </p:txBody>
      </p:sp>
      <p:sp>
        <p:nvSpPr>
          <p:cNvPr id="3" name="內容版面配置區 2"/>
          <p:cNvSpPr>
            <a:spLocks noGrp="1"/>
          </p:cNvSpPr>
          <p:nvPr>
            <p:ph type="body" idx="1"/>
          </p:nvPr>
        </p:nvSpPr>
        <p:spPr>
          <a:xfrm>
            <a:off x="718301" y="1733550"/>
            <a:ext cx="3201548" cy="2980500"/>
          </a:xfrm>
        </p:spPr>
        <p:txBody>
          <a:bodyPr/>
          <a:lstStyle/>
          <a:p>
            <a:r>
              <a:rPr lang="zh-TW" altLang="en-US" dirty="0" smtClean="0"/>
              <a:t>軟體本身是看不到、摸不著的，導致需求容易存有誤解、疏忽的地方不容易被發現，大大地妨礙了彼此的溝通。</a:t>
            </a:r>
            <a:r>
              <a:rPr lang="en-US" altLang="zh-TW" dirty="0" smtClean="0"/>
              <a:t> </a:t>
            </a:r>
            <a:endParaRPr lang="zh-TW" altLang="en-US" dirty="0"/>
          </a:p>
        </p:txBody>
      </p:sp>
      <p:pic>
        <p:nvPicPr>
          <p:cNvPr id="7" name="圖片 6"/>
          <p:cNvPicPr>
            <a:picLocks noChangeAspect="1"/>
          </p:cNvPicPr>
          <p:nvPr/>
        </p:nvPicPr>
        <p:blipFill>
          <a:blip r:embed="rId3"/>
          <a:stretch>
            <a:fillRect/>
          </a:stretch>
        </p:blipFill>
        <p:spPr>
          <a:xfrm>
            <a:off x="4088340" y="2331456"/>
            <a:ext cx="3528278" cy="1462779"/>
          </a:xfrm>
          <a:prstGeom prst="rect">
            <a:avLst/>
          </a:prstGeom>
        </p:spPr>
      </p:pic>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1057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測試案例與測試結果</a:t>
            </a:r>
            <a:endParaRPr lang="zh-TW" altLang="en-US" dirty="0"/>
          </a:p>
        </p:txBody>
      </p:sp>
      <p:pic>
        <p:nvPicPr>
          <p:cNvPr id="6" name="圖片 5"/>
          <p:cNvPicPr>
            <a:picLocks noChangeAspect="1"/>
          </p:cNvPicPr>
          <p:nvPr/>
        </p:nvPicPr>
        <p:blipFill>
          <a:blip r:embed="rId2"/>
          <a:stretch>
            <a:fillRect/>
          </a:stretch>
        </p:blipFill>
        <p:spPr>
          <a:xfrm>
            <a:off x="1139628" y="1731580"/>
            <a:ext cx="5625244" cy="1968061"/>
          </a:xfrm>
          <a:prstGeom prst="rect">
            <a:avLst/>
          </a:prstGeom>
        </p:spPr>
      </p:pic>
      <p:pic>
        <p:nvPicPr>
          <p:cNvPr id="7" name="圖片 6"/>
          <p:cNvPicPr>
            <a:picLocks noChangeAspect="1"/>
          </p:cNvPicPr>
          <p:nvPr/>
        </p:nvPicPr>
        <p:blipFill>
          <a:blip r:embed="rId3"/>
          <a:stretch>
            <a:fillRect/>
          </a:stretch>
        </p:blipFill>
        <p:spPr>
          <a:xfrm>
            <a:off x="1139628" y="3819358"/>
            <a:ext cx="5616694" cy="1324142"/>
          </a:xfrm>
          <a:prstGeom prst="rect">
            <a:avLst/>
          </a:prstGeom>
        </p:spPr>
      </p:pic>
      <p:sp>
        <p:nvSpPr>
          <p:cNvPr id="8" name="投影片編號版面配置區 7"/>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412330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效能測試結果</a:t>
            </a:r>
            <a:endParaRPr lang="zh-TW" altLang="en-US" dirty="0"/>
          </a:p>
        </p:txBody>
      </p:sp>
      <p:pic>
        <p:nvPicPr>
          <p:cNvPr id="5" name="圖片 4"/>
          <p:cNvPicPr>
            <a:picLocks noChangeAspect="1"/>
          </p:cNvPicPr>
          <p:nvPr/>
        </p:nvPicPr>
        <p:blipFill>
          <a:blip r:embed="rId2"/>
          <a:stretch>
            <a:fillRect/>
          </a:stretch>
        </p:blipFill>
        <p:spPr>
          <a:xfrm>
            <a:off x="1115061" y="1697586"/>
            <a:ext cx="5778391" cy="3311294"/>
          </a:xfrm>
          <a:prstGeom prst="rect">
            <a:avLst/>
          </a:prstGeom>
        </p:spPr>
      </p:pic>
      <p:sp>
        <p:nvSpPr>
          <p:cNvPr id="6" name="投影片編號版面配置區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7123847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en-US" altLang="zh-TW" dirty="0" smtClean="0"/>
              <a:t>Example </a:t>
            </a:r>
            <a:r>
              <a:rPr lang="en-US" altLang="zh-TW" dirty="0"/>
              <a:t>2</a:t>
            </a:r>
            <a:endParaRPr lang="zh-TW" altLang="en-US" dirty="0"/>
          </a:p>
        </p:txBody>
      </p:sp>
      <p:sp>
        <p:nvSpPr>
          <p:cNvPr id="6" name="副標題 5"/>
          <p:cNvSpPr>
            <a:spLocks noGrp="1"/>
          </p:cNvSpPr>
          <p:nvPr>
            <p:ph type="subTitle" idx="1"/>
          </p:nvPr>
        </p:nvSpPr>
        <p:spPr/>
        <p:txBody>
          <a:bodyPr/>
          <a:lstStyle/>
          <a:p>
            <a:r>
              <a:rPr lang="zh-TW" altLang="en-US" dirty="0"/>
              <a:t>數位互動式積木系統</a:t>
            </a:r>
          </a:p>
          <a:p>
            <a:endParaRPr lang="zh-TW" altLang="en-US" dirty="0"/>
          </a:p>
        </p:txBody>
      </p:sp>
    </p:spTree>
    <p:extLst>
      <p:ext uri="{BB962C8B-B14F-4D97-AF65-F5344CB8AC3E}">
        <p14:creationId xmlns:p14="http://schemas.microsoft.com/office/powerpoint/2010/main" val="30422782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p:nvPr>
        </p:nvSpPr>
        <p:spPr/>
        <p:txBody>
          <a:bodyPr/>
          <a:lstStyle/>
          <a:p>
            <a:r>
              <a:rPr lang="zh-TW" altLang="en-US" dirty="0" smtClean="0"/>
              <a:t>需求描述</a:t>
            </a:r>
            <a:r>
              <a:rPr lang="en-US" altLang="zh-TW" sz="2000" dirty="0" smtClean="0"/>
              <a:t>1</a:t>
            </a:r>
          </a:p>
        </p:txBody>
      </p:sp>
      <p:sp>
        <p:nvSpPr>
          <p:cNvPr id="19459" name="Rectangle 2"/>
          <p:cNvSpPr>
            <a:spLocks noGrp="1" noChangeArrowheads="1"/>
          </p:cNvSpPr>
          <p:nvPr>
            <p:ph type="body" idx="1"/>
          </p:nvPr>
        </p:nvSpPr>
        <p:spPr/>
        <p:txBody>
          <a:bodyPr/>
          <a:lstStyle/>
          <a:p>
            <a:r>
              <a:rPr lang="zh-TW" altLang="en-US" dirty="0" smtClean="0">
                <a:latin typeface="Dosis Light" panose="02020500000000000000" charset="0"/>
              </a:rPr>
              <a:t>數位互動式積木系統</a:t>
            </a:r>
          </a:p>
          <a:p>
            <a:pPr lvl="1"/>
            <a:r>
              <a:rPr lang="zh-TW" altLang="en-US" dirty="0" smtClean="0">
                <a:latin typeface="Dosis Light" panose="02020500000000000000" charset="0"/>
                <a:ea typeface="微軟正黑體" panose="020B0604030504040204" pitchFamily="34" charset="-120"/>
              </a:rPr>
              <a:t>系統功能：供兒童使用之注音符號學習系統。</a:t>
            </a:r>
            <a:endParaRPr lang="en-US" altLang="zh-TW" dirty="0" smtClean="0">
              <a:latin typeface="Dosis Light" panose="02020500000000000000" charset="0"/>
              <a:ea typeface="微軟正黑體" panose="020B0604030504040204" pitchFamily="34" charset="-120"/>
            </a:endParaRPr>
          </a:p>
          <a:p>
            <a:pPr lvl="1"/>
            <a:endParaRPr lang="zh-TW" altLang="en-US" dirty="0" smtClean="0">
              <a:latin typeface="Dosis Light" panose="02020500000000000000" charset="0"/>
              <a:ea typeface="微軟正黑體" panose="020B0604030504040204" pitchFamily="34" charset="-120"/>
            </a:endParaRPr>
          </a:p>
        </p:txBody>
      </p:sp>
      <p:sp>
        <p:nvSpPr>
          <p:cNvPr id="19461" name="Rectangle 2"/>
          <p:cNvSpPr>
            <a:spLocks noChangeArrowheads="1"/>
          </p:cNvSpPr>
          <p:nvPr/>
        </p:nvSpPr>
        <p:spPr bwMode="auto">
          <a:xfrm>
            <a:off x="1143001" y="-15004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pic>
        <p:nvPicPr>
          <p:cNvPr id="19462" name="Picture 1"/>
          <p:cNvPicPr>
            <a:picLocks noChangeAspect="1" noChangeArrowheads="1"/>
          </p:cNvPicPr>
          <p:nvPr/>
        </p:nvPicPr>
        <p:blipFill>
          <a:blip r:embed="rId3">
            <a:extLst>
              <a:ext uri="{28A0092B-C50C-407E-A947-70E740481C1C}">
                <a14:useLocalDpi xmlns:a14="http://schemas.microsoft.com/office/drawing/2010/main" val="0"/>
              </a:ext>
            </a:extLst>
          </a:blip>
          <a:srcRect l="13441"/>
          <a:stretch>
            <a:fillRect/>
          </a:stretch>
        </p:blipFill>
        <p:spPr bwMode="auto">
          <a:xfrm>
            <a:off x="2785162" y="2757651"/>
            <a:ext cx="2700338" cy="189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349269" y="3862551"/>
            <a:ext cx="723275" cy="253916"/>
          </a:xfrm>
          <a:prstGeom prst="rect">
            <a:avLst/>
          </a:prstGeom>
        </p:spPr>
        <p:txBody>
          <a:bodyPr wrap="none">
            <a:spAutoFit/>
          </a:bodyPr>
          <a:lstStyle/>
          <a:p>
            <a:pPr>
              <a:defRPr/>
            </a:pPr>
            <a:r>
              <a:rPr lang="zh-TW" altLang="en-US" sz="1050" dirty="0">
                <a:latin typeface="+mn-ea"/>
                <a:ea typeface="+mn-ea"/>
              </a:rPr>
              <a:t>數位積木</a:t>
            </a:r>
          </a:p>
        </p:txBody>
      </p:sp>
      <p:sp>
        <p:nvSpPr>
          <p:cNvPr id="8" name="矩形 7"/>
          <p:cNvSpPr/>
          <p:nvPr/>
        </p:nvSpPr>
        <p:spPr>
          <a:xfrm>
            <a:off x="5687906" y="4020905"/>
            <a:ext cx="1346844" cy="253916"/>
          </a:xfrm>
          <a:prstGeom prst="rect">
            <a:avLst/>
          </a:prstGeom>
        </p:spPr>
        <p:txBody>
          <a:bodyPr wrap="none">
            <a:spAutoFit/>
          </a:bodyPr>
          <a:lstStyle/>
          <a:p>
            <a:pPr>
              <a:defRPr/>
            </a:pPr>
            <a:r>
              <a:rPr lang="en-US" altLang="zh-TW" sz="1050" dirty="0">
                <a:latin typeface="+mn-lt"/>
                <a:ea typeface="+mn-ea"/>
              </a:rPr>
              <a:t>Rasphberry Pi </a:t>
            </a:r>
            <a:r>
              <a:rPr lang="zh-TW" altLang="en-US" sz="1050" dirty="0">
                <a:latin typeface="+mn-lt"/>
                <a:ea typeface="+mn-ea"/>
              </a:rPr>
              <a:t>主機</a:t>
            </a:r>
          </a:p>
        </p:txBody>
      </p:sp>
      <p:sp>
        <p:nvSpPr>
          <p:cNvPr id="9" name="矩形 8"/>
          <p:cNvSpPr/>
          <p:nvPr/>
        </p:nvSpPr>
        <p:spPr>
          <a:xfrm>
            <a:off x="5817684" y="3535130"/>
            <a:ext cx="453970" cy="253916"/>
          </a:xfrm>
          <a:prstGeom prst="rect">
            <a:avLst/>
          </a:prstGeom>
        </p:spPr>
        <p:txBody>
          <a:bodyPr wrap="none">
            <a:spAutoFit/>
          </a:bodyPr>
          <a:lstStyle/>
          <a:p>
            <a:pPr>
              <a:defRPr/>
            </a:pPr>
            <a:r>
              <a:rPr lang="zh-TW" altLang="en-US" sz="1050" dirty="0">
                <a:latin typeface="+mn-ea"/>
                <a:ea typeface="+mn-ea"/>
              </a:rPr>
              <a:t>喇叭</a:t>
            </a:r>
          </a:p>
        </p:txBody>
      </p:sp>
      <p:sp>
        <p:nvSpPr>
          <p:cNvPr id="10" name="矩形 9"/>
          <p:cNvSpPr/>
          <p:nvPr/>
        </p:nvSpPr>
        <p:spPr>
          <a:xfrm>
            <a:off x="5817685" y="2883857"/>
            <a:ext cx="992579" cy="253916"/>
          </a:xfrm>
          <a:prstGeom prst="rect">
            <a:avLst/>
          </a:prstGeom>
        </p:spPr>
        <p:txBody>
          <a:bodyPr wrap="none">
            <a:spAutoFit/>
          </a:bodyPr>
          <a:lstStyle/>
          <a:p>
            <a:pPr>
              <a:defRPr/>
            </a:pPr>
            <a:r>
              <a:rPr lang="zh-TW" altLang="en-US" sz="1050" dirty="0">
                <a:latin typeface="+mn-ea"/>
                <a:ea typeface="+mn-ea"/>
              </a:rPr>
              <a:t>液晶顯示螢幕</a:t>
            </a:r>
          </a:p>
        </p:txBody>
      </p:sp>
      <p:cxnSp>
        <p:nvCxnSpPr>
          <p:cNvPr id="5" name="直線單箭頭接點 4"/>
          <p:cNvCxnSpPr/>
          <p:nvPr/>
        </p:nvCxnSpPr>
        <p:spPr>
          <a:xfrm flipV="1">
            <a:off x="2180325" y="4000664"/>
            <a:ext cx="922735" cy="202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flipV="1">
            <a:off x="4805653" y="3021970"/>
            <a:ext cx="1012031" cy="202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5008059" y="4160207"/>
            <a:ext cx="6798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a:off x="5246184" y="3673242"/>
            <a:ext cx="571500" cy="27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12887129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p:txBody>
          <a:bodyPr/>
          <a:lstStyle/>
          <a:p>
            <a:r>
              <a:rPr lang="zh-TW" altLang="en-US" dirty="0" smtClean="0"/>
              <a:t>需求描述</a:t>
            </a:r>
            <a:r>
              <a:rPr lang="en-US" altLang="zh-TW" sz="2000" dirty="0" smtClean="0"/>
              <a:t>2</a:t>
            </a:r>
            <a:endParaRPr lang="en-US" altLang="zh-TW" dirty="0"/>
          </a:p>
        </p:txBody>
      </p:sp>
      <p:sp>
        <p:nvSpPr>
          <p:cNvPr id="21507" name="Rectangle 2"/>
          <p:cNvSpPr>
            <a:spLocks noGrp="1" noChangeArrowheads="1"/>
          </p:cNvSpPr>
          <p:nvPr>
            <p:ph type="body" idx="1"/>
          </p:nvPr>
        </p:nvSpPr>
        <p:spPr/>
        <p:txBody>
          <a:bodyPr/>
          <a:lstStyle/>
          <a:p>
            <a:r>
              <a:rPr lang="zh-TW" altLang="en-US" dirty="0" smtClean="0">
                <a:latin typeface="Dosis Light" panose="02020500000000000000" charset="0"/>
              </a:rPr>
              <a:t>操作方式</a:t>
            </a:r>
            <a:endParaRPr lang="en-US" altLang="zh-TW" dirty="0" smtClean="0">
              <a:latin typeface="Dosis Light" panose="02020500000000000000" charset="0"/>
            </a:endParaRPr>
          </a:p>
          <a:p>
            <a:pPr lvl="1"/>
            <a:r>
              <a:rPr lang="zh-TW" altLang="en-US" dirty="0" smtClean="0">
                <a:latin typeface="Dosis Light" panose="02020500000000000000" charset="0"/>
                <a:ea typeface="微軟正黑體" panose="020B0604030504040204" pitchFamily="34" charset="-120"/>
              </a:rPr>
              <a:t>兒童將數位積木向鄰近數位積木靠攏，觸發感應開關，將積木螢幕顯示注音符號和四方感應開關接觸狀態，傳回主機。</a:t>
            </a:r>
            <a:endParaRPr lang="en-US" altLang="zh-TW" dirty="0" smtClean="0">
              <a:latin typeface="Dosis Light" panose="02020500000000000000" charset="0"/>
              <a:ea typeface="微軟正黑體" panose="020B0604030504040204" pitchFamily="34" charset="-120"/>
            </a:endParaRPr>
          </a:p>
          <a:p>
            <a:pPr lvl="1"/>
            <a:r>
              <a:rPr lang="zh-TW" altLang="en-US" dirty="0" smtClean="0">
                <a:latin typeface="Dosis Light" panose="02020500000000000000" charset="0"/>
                <a:ea typeface="微軟正黑體" panose="020B0604030504040204" pitchFamily="34" charset="-120"/>
              </a:rPr>
              <a:t>主機接收注音符號與積木開關資訊，運算式否符合注音符號聲母、韻母擺放方式。</a:t>
            </a:r>
            <a:endParaRPr lang="en-US" altLang="zh-TW" dirty="0" smtClean="0">
              <a:latin typeface="Dosis Light" panose="02020500000000000000" charset="0"/>
              <a:ea typeface="微軟正黑體" panose="020B0604030504040204" pitchFamily="34" charset="-120"/>
            </a:endParaRPr>
          </a:p>
          <a:p>
            <a:pPr lvl="1"/>
            <a:r>
              <a:rPr lang="zh-TW" altLang="en-US" dirty="0" smtClean="0">
                <a:latin typeface="Dosis Light" panose="02020500000000000000" charset="0"/>
                <a:ea typeface="微軟正黑體" panose="020B0604030504040204" pitchFamily="34" charset="-120"/>
              </a:rPr>
              <a:t>主機將積木注音符號顯示於主機螢幕上左方，相關拼音語詞顯示螢幕右方。</a:t>
            </a:r>
            <a:endParaRPr lang="en-US" altLang="zh-TW" dirty="0" smtClean="0">
              <a:latin typeface="Dosis Light" panose="02020500000000000000" charset="0"/>
              <a:ea typeface="微軟正黑體" panose="020B0604030504040204" pitchFamily="34" charset="-120"/>
            </a:endParaRPr>
          </a:p>
          <a:p>
            <a:pPr lvl="1"/>
            <a:endParaRPr lang="zh-TW" altLang="en-US" dirty="0" smtClean="0">
              <a:latin typeface="Dosis Light" panose="02020500000000000000" charset="0"/>
              <a:ea typeface="微軟正黑體" panose="020B0604030504040204" pitchFamily="34" charset="-120"/>
            </a:endParaRPr>
          </a:p>
        </p:txBody>
      </p:sp>
      <p:sp>
        <p:nvSpPr>
          <p:cNvPr id="21509" name="Rectangle 2"/>
          <p:cNvSpPr>
            <a:spLocks noChangeArrowheads="1"/>
          </p:cNvSpPr>
          <p:nvPr/>
        </p:nvSpPr>
        <p:spPr bwMode="auto">
          <a:xfrm>
            <a:off x="1143001" y="-15004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735279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title"/>
          </p:nvPr>
        </p:nvSpPr>
        <p:spPr/>
        <p:txBody>
          <a:bodyPr/>
          <a:lstStyle/>
          <a:p>
            <a:r>
              <a:rPr lang="zh-TW" altLang="en-US" dirty="0" smtClean="0"/>
              <a:t>需求描述</a:t>
            </a:r>
            <a:r>
              <a:rPr lang="en-US" altLang="zh-TW" sz="2000" dirty="0" smtClean="0"/>
              <a:t>3</a:t>
            </a:r>
            <a:endParaRPr lang="en-US" altLang="zh-TW" dirty="0" smtClean="0"/>
          </a:p>
        </p:txBody>
      </p:sp>
      <p:sp>
        <p:nvSpPr>
          <p:cNvPr id="23555" name="Rectangle 2"/>
          <p:cNvSpPr>
            <a:spLocks noGrp="1" noChangeArrowheads="1"/>
          </p:cNvSpPr>
          <p:nvPr>
            <p:ph type="body" idx="1"/>
          </p:nvPr>
        </p:nvSpPr>
        <p:spPr/>
        <p:txBody>
          <a:bodyPr/>
          <a:lstStyle/>
          <a:p>
            <a:r>
              <a:rPr lang="zh-TW" altLang="en-US" dirty="0" smtClean="0">
                <a:latin typeface="Dosis Light" panose="02020500000000000000" charset="0"/>
              </a:rPr>
              <a:t>操作方式</a:t>
            </a:r>
            <a:endParaRPr lang="en-US" altLang="zh-TW" dirty="0" smtClean="0">
              <a:latin typeface="Dosis Light" panose="02020500000000000000" charset="0"/>
            </a:endParaRPr>
          </a:p>
          <a:p>
            <a:pPr lvl="1"/>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左</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聲母</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ㄉ</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、韻母</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ㄧ</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開關觸發</a:t>
            </a:r>
            <a:endParaRPr lang="en-US" altLang="zh-TW" dirty="0" smtClean="0">
              <a:latin typeface="Dosis Light" panose="02020500000000000000" charset="0"/>
              <a:ea typeface="微軟正黑體" panose="020B0604030504040204" pitchFamily="34" charset="-120"/>
            </a:endParaRPr>
          </a:p>
          <a:p>
            <a:pPr lvl="1"/>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中</a:t>
            </a:r>
            <a:r>
              <a:rPr lang="en-US" altLang="zh-TW" dirty="0" smtClean="0">
                <a:latin typeface="Dosis Light" panose="02020500000000000000" charset="0"/>
                <a:ea typeface="微軟正黑體" panose="020B0604030504040204" pitchFamily="34" charset="-120"/>
              </a:rPr>
              <a:t>)</a:t>
            </a:r>
            <a:r>
              <a:rPr lang="zh-TW" altLang="zh-TW" dirty="0" smtClean="0">
                <a:latin typeface="Dosis Light" panose="02020500000000000000" charset="0"/>
                <a:ea typeface="微軟正黑體" panose="020B0604030504040204" pitchFamily="34" charset="-120"/>
              </a:rPr>
              <a:t>挪移積木，僅聲母</a:t>
            </a:r>
            <a:r>
              <a:rPr lang="en-US" altLang="zh-TW" dirty="0" smtClean="0">
                <a:latin typeface="Dosis Light" panose="02020500000000000000" charset="0"/>
                <a:ea typeface="微軟正黑體" panose="020B0604030504040204" pitchFamily="34" charset="-120"/>
              </a:rPr>
              <a:t>"</a:t>
            </a:r>
            <a:r>
              <a:rPr lang="zh-TW" altLang="zh-TW" dirty="0" smtClean="0">
                <a:latin typeface="Dosis Light" panose="02020500000000000000" charset="0"/>
                <a:ea typeface="微軟正黑體" panose="020B0604030504040204" pitchFamily="34" charset="-120"/>
              </a:rPr>
              <a:t>ㄉ</a:t>
            </a:r>
            <a:r>
              <a:rPr lang="en-US" altLang="zh-TW" dirty="0" smtClean="0">
                <a:latin typeface="Dosis Light" panose="02020500000000000000" charset="0"/>
                <a:ea typeface="微軟正黑體" panose="020B0604030504040204" pitchFamily="34" charset="-120"/>
              </a:rPr>
              <a:t>"</a:t>
            </a:r>
            <a:r>
              <a:rPr lang="zh-TW" altLang="zh-TW" dirty="0" smtClean="0">
                <a:latin typeface="Dosis Light" panose="02020500000000000000" charset="0"/>
                <a:ea typeface="微軟正黑體" panose="020B0604030504040204" pitchFamily="34" charset="-120"/>
              </a:rPr>
              <a:t>開關觸發</a:t>
            </a:r>
            <a:endParaRPr lang="en-US" altLang="zh-TW" dirty="0" smtClean="0">
              <a:latin typeface="Dosis Light" panose="02020500000000000000" charset="0"/>
              <a:ea typeface="微軟正黑體" panose="020B0604030504040204" pitchFamily="34" charset="-120"/>
            </a:endParaRPr>
          </a:p>
          <a:p>
            <a:pPr lvl="1"/>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右</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錯誤顯示，聲母</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ㄉ</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、聲符</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ˊ</a:t>
            </a:r>
            <a:r>
              <a:rPr lang="en-US" altLang="zh-TW" dirty="0" smtClean="0">
                <a:latin typeface="Dosis Light" panose="02020500000000000000" charset="0"/>
                <a:ea typeface="微軟正黑體" panose="020B0604030504040204" pitchFamily="34" charset="-120"/>
              </a:rPr>
              <a:t>"</a:t>
            </a:r>
            <a:r>
              <a:rPr lang="zh-TW" altLang="en-US" dirty="0" smtClean="0">
                <a:latin typeface="Dosis Light" panose="02020500000000000000" charset="0"/>
                <a:ea typeface="微軟正黑體" panose="020B0604030504040204" pitchFamily="34" charset="-120"/>
              </a:rPr>
              <a:t>開關觸發</a:t>
            </a:r>
          </a:p>
        </p:txBody>
      </p:sp>
      <p:sp>
        <p:nvSpPr>
          <p:cNvPr id="23557" name="Rectangle 2"/>
          <p:cNvSpPr>
            <a:spLocks noChangeArrowheads="1"/>
          </p:cNvSpPr>
          <p:nvPr/>
        </p:nvSpPr>
        <p:spPr bwMode="auto">
          <a:xfrm>
            <a:off x="1143001" y="-15004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pic>
        <p:nvPicPr>
          <p:cNvPr id="23558"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0236" y="3310515"/>
            <a:ext cx="2143125"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圖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7192" y="3310515"/>
            <a:ext cx="2043113" cy="162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圖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1984" y="3310515"/>
            <a:ext cx="2038350" cy="161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26821600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noChangeArrowheads="1"/>
          </p:cNvSpPr>
          <p:nvPr>
            <p:ph type="title"/>
          </p:nvPr>
        </p:nvSpPr>
        <p:spPr/>
        <p:txBody>
          <a:bodyPr/>
          <a:lstStyle/>
          <a:p>
            <a:r>
              <a:rPr lang="zh-TW" altLang="zh-TW" dirty="0" smtClean="0"/>
              <a:t>系統</a:t>
            </a:r>
            <a:r>
              <a:rPr lang="zh-TW" altLang="en-US" dirty="0" smtClean="0"/>
              <a:t>架構</a:t>
            </a:r>
            <a:endParaRPr lang="en-US" altLang="zh-TW" dirty="0" smtClean="0"/>
          </a:p>
        </p:txBody>
      </p:sp>
      <p:pic>
        <p:nvPicPr>
          <p:cNvPr id="26627" name="圖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4196" y="2402555"/>
            <a:ext cx="1985963" cy="210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6"/>
          <p:cNvSpPr>
            <a:spLocks noChangeArrowheads="1"/>
          </p:cNvSpPr>
          <p:nvPr/>
        </p:nvSpPr>
        <p:spPr bwMode="auto">
          <a:xfrm>
            <a:off x="2004644" y="261089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pic>
        <p:nvPicPr>
          <p:cNvPr id="2663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259" y="2628773"/>
            <a:ext cx="2700338"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2013290" y="3203845"/>
            <a:ext cx="723276" cy="369332"/>
          </a:xfrm>
          <a:prstGeom prst="rect">
            <a:avLst/>
          </a:prstGeom>
        </p:spPr>
        <p:txBody>
          <a:bodyPr wrap="none">
            <a:spAutoFit/>
          </a:bodyPr>
          <a:lstStyle/>
          <a:p>
            <a:pPr algn="ctr">
              <a:defRPr/>
            </a:pPr>
            <a:r>
              <a:rPr lang="en-US" altLang="zh-TW" sz="900" b="1" kern="100" dirty="0">
                <a:solidFill>
                  <a:srgbClr val="0070C0"/>
                </a:solidFill>
                <a:effectLst>
                  <a:outerShdw blurRad="38100" dist="38100" dir="2700000" algn="tl">
                    <a:srgbClr val="000000">
                      <a:alpha val="43137"/>
                    </a:srgbClr>
                  </a:outerShdw>
                </a:effectLst>
                <a:latin typeface="+mn-lt"/>
              </a:rPr>
              <a:t>TFT Mega</a:t>
            </a:r>
          </a:p>
          <a:p>
            <a:pPr algn="ctr">
              <a:defRPr/>
            </a:pPr>
            <a:r>
              <a:rPr lang="en-US" altLang="zh-TW" sz="900" b="1" kern="100" dirty="0">
                <a:solidFill>
                  <a:srgbClr val="0070C0"/>
                </a:solidFill>
                <a:effectLst>
                  <a:outerShdw blurRad="38100" dist="38100" dir="2700000" algn="tl">
                    <a:srgbClr val="000000">
                      <a:alpha val="43137"/>
                    </a:srgbClr>
                  </a:outerShdw>
                </a:effectLst>
                <a:latin typeface="+mn-lt"/>
              </a:rPr>
              <a:t>Shield</a:t>
            </a:r>
            <a:endParaRPr lang="zh-TW" altLang="zh-TW" sz="900" b="1" kern="100" dirty="0">
              <a:solidFill>
                <a:srgbClr val="0070C0"/>
              </a:solidFill>
              <a:effectLst>
                <a:outerShdw blurRad="38100" dist="38100" dir="2700000" algn="tl">
                  <a:srgbClr val="000000">
                    <a:alpha val="43137"/>
                  </a:srgbClr>
                </a:outerShdw>
              </a:effectLst>
              <a:latin typeface="+mn-lt"/>
              <a:ea typeface="標楷體" panose="03000509000000000000" pitchFamily="65" charset="-120"/>
            </a:endParaRPr>
          </a:p>
        </p:txBody>
      </p:sp>
      <p:sp>
        <p:nvSpPr>
          <p:cNvPr id="12" name="矩形 11"/>
          <p:cNvSpPr/>
          <p:nvPr/>
        </p:nvSpPr>
        <p:spPr>
          <a:xfrm>
            <a:off x="4431137" y="4644501"/>
            <a:ext cx="1689886" cy="253916"/>
          </a:xfrm>
          <a:prstGeom prst="rect">
            <a:avLst/>
          </a:prstGeom>
        </p:spPr>
        <p:txBody>
          <a:bodyPr wrap="none">
            <a:spAutoFit/>
          </a:bodyPr>
          <a:lstStyle/>
          <a:p>
            <a:pPr>
              <a:defRPr/>
            </a:pPr>
            <a:r>
              <a:rPr lang="en-US" altLang="zh-TW" sz="1050" b="1" dirty="0">
                <a:solidFill>
                  <a:srgbClr val="FF0000"/>
                </a:solidFill>
                <a:latin typeface="+mn-lt"/>
              </a:rPr>
              <a:t>Raspberry Pi</a:t>
            </a:r>
            <a:r>
              <a:rPr lang="zh-TW" altLang="en-US" sz="1050" b="1" dirty="0">
                <a:solidFill>
                  <a:srgbClr val="FF0000"/>
                </a:solidFill>
                <a:latin typeface="+mn-lt"/>
              </a:rPr>
              <a:t>多媒體系統</a:t>
            </a:r>
            <a:endParaRPr lang="zh-TW" altLang="en-US" sz="1050" b="1" dirty="0">
              <a:latin typeface="+mn-lt"/>
            </a:endParaRPr>
          </a:p>
        </p:txBody>
      </p:sp>
      <p:sp>
        <p:nvSpPr>
          <p:cNvPr id="13" name="矩形 12"/>
          <p:cNvSpPr/>
          <p:nvPr/>
        </p:nvSpPr>
        <p:spPr>
          <a:xfrm>
            <a:off x="2041553" y="4606401"/>
            <a:ext cx="1172116" cy="253916"/>
          </a:xfrm>
          <a:prstGeom prst="rect">
            <a:avLst/>
          </a:prstGeom>
        </p:spPr>
        <p:txBody>
          <a:bodyPr wrap="none">
            <a:spAutoFit/>
          </a:bodyPr>
          <a:lstStyle/>
          <a:p>
            <a:pPr>
              <a:defRPr/>
            </a:pPr>
            <a:r>
              <a:rPr lang="en-US" altLang="zh-TW" sz="1050" b="1" dirty="0" err="1">
                <a:solidFill>
                  <a:srgbClr val="FF0000"/>
                </a:solidFill>
                <a:latin typeface="+mn-lt"/>
                <a:ea typeface="+mn-ea"/>
              </a:rPr>
              <a:t>i</a:t>
            </a:r>
            <a:r>
              <a:rPr lang="en-US" altLang="zh-TW" sz="1050" b="1" dirty="0">
                <a:solidFill>
                  <a:srgbClr val="FF0000"/>
                </a:solidFill>
                <a:latin typeface="+mn-lt"/>
                <a:ea typeface="+mn-ea"/>
              </a:rPr>
              <a:t>-Block</a:t>
            </a:r>
            <a:r>
              <a:rPr lang="zh-TW" altLang="en-US" sz="1050" b="1" dirty="0">
                <a:solidFill>
                  <a:srgbClr val="FF0000"/>
                </a:solidFill>
                <a:latin typeface="+mn-lt"/>
                <a:ea typeface="+mn-ea"/>
              </a:rPr>
              <a:t>數位積木</a:t>
            </a:r>
            <a:endParaRPr lang="zh-TW" altLang="en-US" sz="1050" b="1" dirty="0">
              <a:latin typeface="+mn-lt"/>
              <a:ea typeface="+mn-ea"/>
            </a:endParaRPr>
          </a:p>
        </p:txBody>
      </p:sp>
      <p:pic>
        <p:nvPicPr>
          <p:cNvPr id="26635" name="圖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1138" y="1513158"/>
            <a:ext cx="616744" cy="88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向左箭號 5"/>
          <p:cNvSpPr/>
          <p:nvPr/>
        </p:nvSpPr>
        <p:spPr>
          <a:xfrm rot="2356390">
            <a:off x="5091934" y="2012029"/>
            <a:ext cx="776288" cy="1893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050"/>
          </a:p>
        </p:txBody>
      </p:sp>
      <p:sp>
        <p:nvSpPr>
          <p:cNvPr id="7" name="向左箭號 6"/>
          <p:cNvSpPr/>
          <p:nvPr/>
        </p:nvSpPr>
        <p:spPr>
          <a:xfrm rot="18574421">
            <a:off x="3692950" y="2156094"/>
            <a:ext cx="714375" cy="2143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050"/>
          </a:p>
        </p:txBody>
      </p: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31405739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p:txBody>
          <a:bodyPr/>
          <a:lstStyle/>
          <a:p>
            <a:r>
              <a:rPr lang="zh-TW" altLang="en-US" dirty="0" smtClean="0"/>
              <a:t>軟體架構設計 </a:t>
            </a:r>
            <a:r>
              <a:rPr lang="en-US" altLang="zh-TW" dirty="0" smtClean="0"/>
              <a:t>- </a:t>
            </a:r>
            <a:r>
              <a:rPr lang="zh-TW" altLang="en-US" dirty="0" smtClean="0"/>
              <a:t>數位積木</a:t>
            </a:r>
            <a:endParaRPr lang="en-US" altLang="zh-TW" dirty="0"/>
          </a:p>
        </p:txBody>
      </p:sp>
      <p:sp>
        <p:nvSpPr>
          <p:cNvPr id="24579" name="Rectangle 2"/>
          <p:cNvSpPr>
            <a:spLocks noGrp="1" noChangeArrowheads="1"/>
          </p:cNvSpPr>
          <p:nvPr>
            <p:ph type="body" idx="1"/>
          </p:nvPr>
        </p:nvSpPr>
        <p:spPr/>
        <p:txBody>
          <a:bodyPr/>
          <a:lstStyle/>
          <a:p>
            <a:r>
              <a:rPr lang="zh-TW" altLang="en-US" sz="1600" dirty="0" smtClean="0">
                <a:latin typeface="Dosis Light" panose="02020500000000000000" charset="0"/>
                <a:ea typeface="微軟正黑體" panose="020B0604030504040204" pitchFamily="34" charset="-120"/>
              </a:rPr>
              <a:t>分硬體</a:t>
            </a:r>
            <a:r>
              <a:rPr lang="en-US" altLang="zh-TW" sz="1600" dirty="0" smtClean="0">
                <a:latin typeface="Dosis Light" panose="02020500000000000000" charset="0"/>
                <a:ea typeface="微軟正黑體" panose="020B0604030504040204" pitchFamily="34" charset="-120"/>
              </a:rPr>
              <a:t>(Physical)</a:t>
            </a:r>
            <a:r>
              <a:rPr lang="zh-TW" altLang="en-US" sz="1600" dirty="0" smtClean="0">
                <a:latin typeface="Dosis Light" panose="02020500000000000000" charset="0"/>
                <a:ea typeface="微軟正黑體" panose="020B0604030504040204" pitchFamily="34" charset="-120"/>
              </a:rPr>
              <a:t>、驅動</a:t>
            </a:r>
            <a:r>
              <a:rPr lang="en-US" altLang="zh-TW" sz="1600" dirty="0" smtClean="0">
                <a:latin typeface="Dosis Light" panose="02020500000000000000" charset="0"/>
                <a:ea typeface="微軟正黑體" panose="020B0604030504040204" pitchFamily="34" charset="-120"/>
              </a:rPr>
              <a:t>(Driver)</a:t>
            </a:r>
            <a:r>
              <a:rPr lang="zh-TW" altLang="en-US" sz="1600" dirty="0" smtClean="0">
                <a:latin typeface="Dosis Light" panose="02020500000000000000" charset="0"/>
                <a:ea typeface="微軟正黑體" panose="020B0604030504040204" pitchFamily="34" charset="-120"/>
              </a:rPr>
              <a:t>、</a:t>
            </a:r>
            <a:r>
              <a:rPr lang="en-US" altLang="zh-TW" sz="1600" dirty="0" smtClean="0">
                <a:latin typeface="Dosis Light" panose="02020500000000000000" charset="0"/>
                <a:ea typeface="微軟正黑體" panose="020B0604030504040204" pitchFamily="34" charset="-120"/>
              </a:rPr>
              <a:t>C</a:t>
            </a:r>
            <a:r>
              <a:rPr lang="zh-TW" altLang="en-US" sz="1600" dirty="0" smtClean="0">
                <a:latin typeface="Dosis Light" panose="02020500000000000000" charset="0"/>
                <a:ea typeface="微軟正黑體" panose="020B0604030504040204" pitchFamily="34" charset="-120"/>
              </a:rPr>
              <a:t>語言函式庫</a:t>
            </a:r>
            <a:r>
              <a:rPr lang="en-US" altLang="zh-TW" sz="1600" dirty="0" smtClean="0">
                <a:latin typeface="Dosis Light" panose="02020500000000000000" charset="0"/>
                <a:ea typeface="微軟正黑體" panose="020B0604030504040204" pitchFamily="34" charset="-120"/>
              </a:rPr>
              <a:t>(Library)</a:t>
            </a:r>
            <a:r>
              <a:rPr lang="zh-TW" altLang="en-US" sz="1600" dirty="0" smtClean="0">
                <a:latin typeface="Dosis Light" panose="02020500000000000000" charset="0"/>
                <a:ea typeface="微軟正黑體" panose="020B0604030504040204" pitchFamily="34" charset="-120"/>
              </a:rPr>
              <a:t>、應用</a:t>
            </a:r>
            <a:r>
              <a:rPr lang="en-US" altLang="zh-TW" sz="1600" dirty="0" smtClean="0">
                <a:latin typeface="Dosis Light" panose="02020500000000000000" charset="0"/>
                <a:ea typeface="微軟正黑體" panose="020B0604030504040204" pitchFamily="34" charset="-120"/>
              </a:rPr>
              <a:t>(Application)</a:t>
            </a:r>
            <a:r>
              <a:rPr lang="zh-TW" altLang="en-US" sz="1600" dirty="0" smtClean="0">
                <a:latin typeface="Dosis Light" panose="02020500000000000000" charset="0"/>
                <a:ea typeface="微軟正黑體" panose="020B0604030504040204" pitchFamily="34" charset="-120"/>
              </a:rPr>
              <a:t>四層。</a:t>
            </a:r>
            <a:endParaRPr lang="en-US" altLang="zh-TW" sz="1600" dirty="0" smtClean="0">
              <a:latin typeface="Dosis Light" panose="02020500000000000000" charset="0"/>
              <a:ea typeface="微軟正黑體" panose="020B0604030504040204" pitchFamily="34" charset="-120"/>
            </a:endParaRPr>
          </a:p>
          <a:p>
            <a:r>
              <a:rPr lang="zh-TW" altLang="en-US" sz="1600" dirty="0" smtClean="0">
                <a:latin typeface="Dosis Light" panose="02020500000000000000" charset="0"/>
                <a:ea typeface="微軟正黑體" panose="020B0604030504040204" pitchFamily="34" charset="-120"/>
              </a:rPr>
              <a:t>程式撰寫在函式庫與應用層，有積木通訊規則與互動規則。</a:t>
            </a:r>
            <a:endParaRPr lang="en-US" altLang="zh-TW" sz="1600" dirty="0" smtClean="0">
              <a:latin typeface="Dosis Light" panose="02020500000000000000" charset="0"/>
              <a:ea typeface="微軟正黑體" panose="020B0604030504040204" pitchFamily="34" charset="-120"/>
            </a:endParaRPr>
          </a:p>
          <a:p>
            <a:r>
              <a:rPr lang="zh-TW" altLang="en-US" sz="1600" dirty="0" smtClean="0">
                <a:latin typeface="Dosis Light" panose="02020500000000000000" charset="0"/>
                <a:ea typeface="微軟正黑體" panose="020B0604030504040204" pitchFamily="34" charset="-120"/>
              </a:rPr>
              <a:t>影像傳輸</a:t>
            </a:r>
            <a:r>
              <a:rPr lang="en-US" altLang="zh-TW" sz="1600" dirty="0" smtClean="0">
                <a:latin typeface="Dosis Light" panose="02020500000000000000" charset="0"/>
                <a:ea typeface="微軟正黑體" panose="020B0604030504040204" pitchFamily="34" charset="-120"/>
              </a:rPr>
              <a:t>(LCD)</a:t>
            </a:r>
            <a:r>
              <a:rPr lang="zh-TW" altLang="en-US" sz="1600" dirty="0" smtClean="0">
                <a:latin typeface="Dosis Light" panose="02020500000000000000" charset="0"/>
                <a:ea typeface="微軟正黑體" panose="020B0604030504040204" pitchFamily="34" charset="-120"/>
              </a:rPr>
              <a:t>、觸控感測</a:t>
            </a:r>
            <a:r>
              <a:rPr lang="en-US" altLang="zh-TW" sz="1600" dirty="0" smtClean="0">
                <a:latin typeface="Dosis Light" panose="02020500000000000000" charset="0"/>
                <a:ea typeface="微軟正黑體" panose="020B0604030504040204" pitchFamily="34" charset="-120"/>
              </a:rPr>
              <a:t>(Touch)</a:t>
            </a:r>
            <a:r>
              <a:rPr lang="zh-TW" altLang="en-US" sz="1600" dirty="0" smtClean="0">
                <a:latin typeface="Dosis Light" panose="02020500000000000000" charset="0"/>
                <a:ea typeface="微軟正黑體" panose="020B0604030504040204" pitchFamily="34" charset="-120"/>
              </a:rPr>
              <a:t>、感應開關</a:t>
            </a:r>
            <a:r>
              <a:rPr lang="en-US" altLang="zh-TW" sz="1600" dirty="0" smtClean="0">
                <a:latin typeface="Dosis Light" panose="02020500000000000000" charset="0"/>
                <a:ea typeface="微軟正黑體" panose="020B0604030504040204" pitchFamily="34" charset="-120"/>
              </a:rPr>
              <a:t>(Switch)</a:t>
            </a:r>
            <a:r>
              <a:rPr lang="zh-TW" altLang="en-US" sz="1600" dirty="0" smtClean="0">
                <a:latin typeface="Dosis Light" panose="02020500000000000000" charset="0"/>
                <a:ea typeface="微軟正黑體" panose="020B0604030504040204" pitchFamily="34" charset="-120"/>
              </a:rPr>
              <a:t>、無線資料接收</a:t>
            </a:r>
            <a:r>
              <a:rPr lang="en-US" altLang="zh-TW" sz="1600" dirty="0" smtClean="0">
                <a:latin typeface="Dosis Light" panose="02020500000000000000" charset="0"/>
                <a:ea typeface="微軟正黑體" panose="020B0604030504040204" pitchFamily="34" charset="-120"/>
              </a:rPr>
              <a:t>(Receive)</a:t>
            </a:r>
            <a:r>
              <a:rPr lang="zh-TW" altLang="en-US" sz="1600" dirty="0" smtClean="0">
                <a:latin typeface="Dosis Light" panose="02020500000000000000" charset="0"/>
                <a:ea typeface="微軟正黑體" panose="020B0604030504040204" pitchFamily="34" charset="-120"/>
              </a:rPr>
              <a:t>、無線資料傳送</a:t>
            </a:r>
            <a:r>
              <a:rPr lang="en-US" altLang="zh-TW" sz="1600" dirty="0" smtClean="0">
                <a:latin typeface="Dosis Light" panose="02020500000000000000" charset="0"/>
                <a:ea typeface="微軟正黑體" panose="020B0604030504040204" pitchFamily="34" charset="-120"/>
              </a:rPr>
              <a:t>(Write)</a:t>
            </a:r>
            <a:r>
              <a:rPr lang="zh-TW" altLang="en-US" sz="1600" dirty="0" smtClean="0">
                <a:latin typeface="Dosis Light" panose="02020500000000000000" charset="0"/>
                <a:ea typeface="微軟正黑體" panose="020B0604030504040204" pitchFamily="34" charset="-120"/>
              </a:rPr>
              <a:t>、影像資料庫</a:t>
            </a:r>
            <a:r>
              <a:rPr lang="en-US" altLang="zh-TW" sz="1600" dirty="0" smtClean="0">
                <a:latin typeface="Dosis Light" panose="02020500000000000000" charset="0"/>
                <a:ea typeface="微軟正黑體" panose="020B0604030504040204" pitchFamily="34" charset="-120"/>
              </a:rPr>
              <a:t>(Image Data</a:t>
            </a:r>
            <a:r>
              <a:rPr lang="en-US" altLang="zh-TW" dirty="0" smtClean="0"/>
              <a:t>)</a:t>
            </a:r>
            <a:r>
              <a:rPr lang="zh-TW" altLang="en-US" dirty="0" smtClean="0"/>
              <a:t>。</a:t>
            </a:r>
            <a:endParaRPr lang="zh-TW" altLang="en-US" dirty="0"/>
          </a:p>
        </p:txBody>
      </p:sp>
      <p:sp>
        <p:nvSpPr>
          <p:cNvPr id="53253" name="Rectangle 2"/>
          <p:cNvSpPr>
            <a:spLocks noChangeArrowheads="1"/>
          </p:cNvSpPr>
          <p:nvPr/>
        </p:nvSpPr>
        <p:spPr bwMode="auto">
          <a:xfrm>
            <a:off x="1143001" y="-15004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pic>
        <p:nvPicPr>
          <p:cNvPr id="5325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700" y="2474123"/>
            <a:ext cx="3935583" cy="16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15387561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p:txBody>
          <a:bodyPr/>
          <a:lstStyle/>
          <a:p>
            <a:r>
              <a:rPr lang="zh-TW" altLang="en-US" dirty="0" smtClean="0"/>
              <a:t>軟體架構設計 </a:t>
            </a:r>
            <a:r>
              <a:rPr lang="en-US" altLang="zh-TW" dirty="0" smtClean="0"/>
              <a:t>- Raspberry Pi</a:t>
            </a:r>
            <a:endParaRPr lang="en-US" altLang="zh-TW" dirty="0"/>
          </a:p>
        </p:txBody>
      </p:sp>
      <p:sp>
        <p:nvSpPr>
          <p:cNvPr id="57347" name="Rectangle 2"/>
          <p:cNvSpPr>
            <a:spLocks noGrp="1" noChangeArrowheads="1"/>
          </p:cNvSpPr>
          <p:nvPr>
            <p:ph type="body" idx="1"/>
          </p:nvPr>
        </p:nvSpPr>
        <p:spPr/>
        <p:txBody>
          <a:bodyPr/>
          <a:lstStyle/>
          <a:p>
            <a:r>
              <a:rPr lang="zh-TW" altLang="en-US" sz="1600" dirty="0" smtClean="0">
                <a:latin typeface="Dosis Light" panose="02020500000000000000" charset="0"/>
                <a:ea typeface="微軟正黑體" panose="020B0604030504040204" pitchFamily="34" charset="-120"/>
              </a:rPr>
              <a:t>分硬體</a:t>
            </a:r>
            <a:r>
              <a:rPr lang="en-US" altLang="zh-TW" sz="1600" dirty="0" smtClean="0">
                <a:latin typeface="Dosis Light" panose="02020500000000000000" charset="0"/>
                <a:ea typeface="微軟正黑體" panose="020B0604030504040204" pitchFamily="34" charset="-120"/>
              </a:rPr>
              <a:t>(Physical)</a:t>
            </a:r>
            <a:r>
              <a:rPr lang="zh-TW" altLang="en-US" sz="1600" dirty="0" smtClean="0">
                <a:latin typeface="Dosis Light" panose="02020500000000000000" charset="0"/>
                <a:ea typeface="微軟正黑體" panose="020B0604030504040204" pitchFamily="34" charset="-120"/>
              </a:rPr>
              <a:t>、軟體</a:t>
            </a:r>
            <a:r>
              <a:rPr lang="en-US" altLang="zh-TW" sz="1600" dirty="0" smtClean="0">
                <a:latin typeface="Dosis Light" panose="02020500000000000000" charset="0"/>
                <a:ea typeface="微軟正黑體" panose="020B0604030504040204" pitchFamily="34" charset="-120"/>
              </a:rPr>
              <a:t>(Software)</a:t>
            </a:r>
            <a:r>
              <a:rPr lang="zh-TW" altLang="en-US" sz="1600" dirty="0" smtClean="0">
                <a:latin typeface="Dosis Light" panose="02020500000000000000" charset="0"/>
                <a:ea typeface="微軟正黑體" panose="020B0604030504040204" pitchFamily="34" charset="-120"/>
              </a:rPr>
              <a:t>、應用</a:t>
            </a:r>
            <a:r>
              <a:rPr lang="en-US" altLang="zh-TW" sz="1600" dirty="0" smtClean="0">
                <a:latin typeface="Dosis Light" panose="02020500000000000000" charset="0"/>
                <a:ea typeface="微軟正黑體" panose="020B0604030504040204" pitchFamily="34" charset="-120"/>
              </a:rPr>
              <a:t>(Application)</a:t>
            </a:r>
            <a:r>
              <a:rPr lang="zh-TW" altLang="en-US" sz="1600" dirty="0" smtClean="0">
                <a:latin typeface="Dosis Light" panose="02020500000000000000" charset="0"/>
                <a:ea typeface="微軟正黑體" panose="020B0604030504040204" pitchFamily="34" charset="-120"/>
              </a:rPr>
              <a:t>三層。</a:t>
            </a:r>
            <a:endParaRPr lang="en-US" altLang="zh-TW" sz="1600" dirty="0" smtClean="0">
              <a:latin typeface="Dosis Light" panose="02020500000000000000" charset="0"/>
              <a:ea typeface="微軟正黑體" panose="020B0604030504040204" pitchFamily="34" charset="-120"/>
            </a:endParaRPr>
          </a:p>
          <a:p>
            <a:r>
              <a:rPr lang="zh-TW" altLang="en-US" sz="1600" dirty="0" smtClean="0">
                <a:latin typeface="Dosis Light" panose="02020500000000000000" charset="0"/>
                <a:ea typeface="微軟正黑體" panose="020B0604030504040204" pitchFamily="34" charset="-120"/>
              </a:rPr>
              <a:t>程式設計於軟體及應用層上，應用層以</a:t>
            </a:r>
            <a:r>
              <a:rPr lang="en-US" altLang="zh-TW" sz="1600" dirty="0" smtClean="0">
                <a:latin typeface="Dosis Light" panose="02020500000000000000" charset="0"/>
                <a:ea typeface="微軟正黑體" panose="020B0604030504040204" pitchFamily="34" charset="-120"/>
              </a:rPr>
              <a:t>Python</a:t>
            </a:r>
            <a:r>
              <a:rPr lang="zh-TW" altLang="en-US" sz="1600" dirty="0" smtClean="0">
                <a:latin typeface="Dosis Light" panose="02020500000000000000" charset="0"/>
                <a:ea typeface="微軟正黑體" panose="020B0604030504040204" pitchFamily="34" charset="-120"/>
              </a:rPr>
              <a:t>撰寫。</a:t>
            </a:r>
            <a:endParaRPr lang="en-US" altLang="zh-TW" sz="1600" dirty="0" smtClean="0">
              <a:latin typeface="Dosis Light" panose="02020500000000000000" charset="0"/>
              <a:ea typeface="微軟正黑體" panose="020B0604030504040204" pitchFamily="34" charset="-120"/>
            </a:endParaRPr>
          </a:p>
          <a:p>
            <a:r>
              <a:rPr lang="zh-TW" altLang="en-US" sz="1600" dirty="0" smtClean="0">
                <a:latin typeface="Dosis Light" panose="02020500000000000000" charset="0"/>
                <a:ea typeface="微軟正黑體" panose="020B0604030504040204" pitchFamily="34" charset="-120"/>
              </a:rPr>
              <a:t>軟體模組分七區塊：無線接收</a:t>
            </a:r>
            <a:r>
              <a:rPr lang="en-US" altLang="zh-TW" sz="1600" dirty="0" smtClean="0">
                <a:latin typeface="Dosis Light" panose="02020500000000000000" charset="0"/>
                <a:ea typeface="微軟正黑體" panose="020B0604030504040204" pitchFamily="34" charset="-120"/>
              </a:rPr>
              <a:t>(Receive)</a:t>
            </a:r>
            <a:r>
              <a:rPr lang="zh-TW" altLang="en-US" sz="1600" dirty="0" smtClean="0">
                <a:latin typeface="Dosis Light" panose="02020500000000000000" charset="0"/>
                <a:ea typeface="微軟正黑體" panose="020B0604030504040204" pitchFamily="34" charset="-120"/>
              </a:rPr>
              <a:t>、無線傳送</a:t>
            </a:r>
            <a:r>
              <a:rPr lang="en-US" altLang="zh-TW" sz="1600" dirty="0" smtClean="0">
                <a:latin typeface="Dosis Light" panose="02020500000000000000" charset="0"/>
                <a:ea typeface="微軟正黑體" panose="020B0604030504040204" pitchFamily="34" charset="-120"/>
              </a:rPr>
              <a:t>(Write)</a:t>
            </a:r>
            <a:r>
              <a:rPr lang="zh-TW" altLang="en-US" sz="1600" dirty="0" smtClean="0">
                <a:latin typeface="Dosis Light" panose="02020500000000000000" charset="0"/>
                <a:ea typeface="微軟正黑體" panose="020B0604030504040204" pitchFamily="34" charset="-120"/>
              </a:rPr>
              <a:t>、使用者界面</a:t>
            </a:r>
            <a:r>
              <a:rPr lang="en-US" altLang="zh-TW" sz="1600" dirty="0" smtClean="0">
                <a:latin typeface="Dosis Light" panose="02020500000000000000" charset="0"/>
                <a:ea typeface="微軟正黑體" panose="020B0604030504040204" pitchFamily="34" charset="-120"/>
              </a:rPr>
              <a:t>(Interface)</a:t>
            </a:r>
            <a:r>
              <a:rPr lang="zh-TW" altLang="en-US" sz="1600" dirty="0" smtClean="0">
                <a:latin typeface="Dosis Light" panose="02020500000000000000" charset="0"/>
                <a:ea typeface="微軟正黑體" panose="020B0604030504040204" pitchFamily="34" charset="-120"/>
              </a:rPr>
              <a:t>、圖像輸出</a:t>
            </a:r>
            <a:r>
              <a:rPr lang="en-US" altLang="zh-TW" sz="1600" dirty="0" smtClean="0">
                <a:latin typeface="Dosis Light" panose="02020500000000000000" charset="0"/>
                <a:ea typeface="微軟正黑體" panose="020B0604030504040204" pitchFamily="34" charset="-120"/>
              </a:rPr>
              <a:t>(Image)</a:t>
            </a:r>
            <a:r>
              <a:rPr lang="zh-TW" altLang="en-US" sz="1600" dirty="0" smtClean="0">
                <a:latin typeface="Dosis Light" panose="02020500000000000000" charset="0"/>
                <a:ea typeface="微軟正黑體" panose="020B0604030504040204" pitchFamily="34" charset="-120"/>
              </a:rPr>
              <a:t>、積木資料分類</a:t>
            </a:r>
            <a:r>
              <a:rPr lang="en-US" altLang="zh-TW" sz="1600" dirty="0" smtClean="0">
                <a:latin typeface="Dosis Light" panose="02020500000000000000" charset="0"/>
                <a:ea typeface="微軟正黑體" panose="020B0604030504040204" pitchFamily="34" charset="-120"/>
              </a:rPr>
              <a:t>(Block classification)</a:t>
            </a:r>
            <a:r>
              <a:rPr lang="zh-TW" altLang="en-US" sz="1600" dirty="0" smtClean="0">
                <a:latin typeface="Dosis Light" panose="02020500000000000000" charset="0"/>
                <a:ea typeface="微軟正黑體" panose="020B0604030504040204" pitchFamily="34" charset="-120"/>
              </a:rPr>
              <a:t>、圖像資料分類</a:t>
            </a:r>
            <a:r>
              <a:rPr lang="en-US" altLang="zh-TW" sz="1600" dirty="0" smtClean="0">
                <a:latin typeface="Dosis Light" panose="02020500000000000000" charset="0"/>
                <a:ea typeface="微軟正黑體" panose="020B0604030504040204" pitchFamily="34" charset="-120"/>
              </a:rPr>
              <a:t>(Image classification)</a:t>
            </a:r>
            <a:r>
              <a:rPr lang="zh-TW" altLang="en-US" sz="1600" dirty="0" smtClean="0">
                <a:latin typeface="Dosis Light" panose="02020500000000000000" charset="0"/>
                <a:ea typeface="微軟正黑體" panose="020B0604030504040204" pitchFamily="34" charset="-120"/>
              </a:rPr>
              <a:t>、音訊輸出</a:t>
            </a:r>
            <a:r>
              <a:rPr lang="en-US" altLang="zh-TW" sz="1600" dirty="0" smtClean="0">
                <a:latin typeface="Dosis Light" panose="02020500000000000000" charset="0"/>
                <a:ea typeface="微軟正黑體" panose="020B0604030504040204" pitchFamily="34" charset="-120"/>
              </a:rPr>
              <a:t>(Music)</a:t>
            </a:r>
            <a:r>
              <a:rPr lang="zh-TW" altLang="en-US" sz="1600" smtClean="0">
                <a:latin typeface="Dosis Light" panose="02020500000000000000" charset="0"/>
                <a:ea typeface="微軟正黑體" panose="020B0604030504040204" pitchFamily="34" charset="-120"/>
              </a:rPr>
              <a:t>。</a:t>
            </a:r>
            <a:endParaRPr lang="zh-TW" altLang="en-US" sz="1600" dirty="0">
              <a:latin typeface="Dosis Light" panose="02020500000000000000" charset="0"/>
              <a:ea typeface="微軟正黑體" panose="020B0604030504040204" pitchFamily="34" charset="-120"/>
            </a:endParaRPr>
          </a:p>
        </p:txBody>
      </p:sp>
      <p:sp>
        <p:nvSpPr>
          <p:cNvPr id="57349" name="Rectangle 2"/>
          <p:cNvSpPr>
            <a:spLocks noChangeArrowheads="1"/>
          </p:cNvSpPr>
          <p:nvPr/>
        </p:nvSpPr>
        <p:spPr bwMode="auto">
          <a:xfrm>
            <a:off x="1143001" y="-150041"/>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sp>
        <p:nvSpPr>
          <p:cNvPr id="57350" name="Rectangle 2"/>
          <p:cNvSpPr>
            <a:spLocks noChangeArrowheads="1"/>
          </p:cNvSpPr>
          <p:nvPr/>
        </p:nvSpPr>
        <p:spPr bwMode="auto">
          <a:xfrm flipV="1">
            <a:off x="2594373" y="2636617"/>
            <a:ext cx="644128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pic>
        <p:nvPicPr>
          <p:cNvPr id="573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700" y="2325075"/>
            <a:ext cx="40576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33434831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TW" altLang="en-US" dirty="0" smtClean="0"/>
              <a:t>測試</a:t>
            </a:r>
            <a:endParaRPr lang="en-US" altLang="zh-TW" sz="2100" dirty="0"/>
          </a:p>
        </p:txBody>
      </p:sp>
      <p:sp>
        <p:nvSpPr>
          <p:cNvPr id="68612" name="Rectangle 13"/>
          <p:cNvSpPr>
            <a:spLocks noChangeArrowheads="1"/>
          </p:cNvSpPr>
          <p:nvPr/>
        </p:nvSpPr>
        <p:spPr bwMode="auto">
          <a:xfrm flipV="1">
            <a:off x="5648325" y="27958"/>
            <a:ext cx="304442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000">
                <a:solidFill>
                  <a:schemeClr val="tx1"/>
                </a:solidFill>
                <a:latin typeface="Times New Roman" panose="02020603050405020304" pitchFamily="18" charset="0"/>
                <a:ea typeface="標楷體" panose="03000509000000000000" pitchFamily="65" charset="-120"/>
              </a:defRPr>
            </a:lvl1pPr>
            <a:lvl2pPr marL="742950" indent="-285750">
              <a:spcBef>
                <a:spcPct val="20000"/>
              </a:spcBef>
              <a:buChar char="–"/>
              <a:defRPr kumimoji="1" sz="2600">
                <a:solidFill>
                  <a:schemeClr val="tx1"/>
                </a:solidFill>
                <a:latin typeface="Times New Roman" panose="02020603050405020304" pitchFamily="18" charset="0"/>
                <a:ea typeface="標楷體" panose="03000509000000000000" pitchFamily="65" charset="-120"/>
              </a:defRPr>
            </a:lvl2pPr>
            <a:lvl3pPr marL="1143000" indent="-228600">
              <a:spcBef>
                <a:spcPct val="20000"/>
              </a:spcBef>
              <a:buChar char="•"/>
              <a:defRPr kumimoji="1" sz="2400">
                <a:solidFill>
                  <a:schemeClr val="tx1"/>
                </a:solidFill>
                <a:latin typeface="Times New Roman" panose="02020603050405020304" pitchFamily="18" charset="0"/>
                <a:ea typeface="標楷體" panose="03000509000000000000" pitchFamily="65" charset="-120"/>
              </a:defRPr>
            </a:lvl3pPr>
            <a:lvl4pPr marL="1600200" indent="-228600">
              <a:spcBef>
                <a:spcPct val="20000"/>
              </a:spcBef>
              <a:buChar char="–"/>
              <a:defRPr kumimoji="1" sz="2200">
                <a:solidFill>
                  <a:schemeClr val="tx1"/>
                </a:solidFill>
                <a:latin typeface="Times New Roman" panose="02020603050405020304" pitchFamily="18" charset="0"/>
                <a:ea typeface="標楷體" panose="03000509000000000000" pitchFamily="65" charset="-120"/>
              </a:defRPr>
            </a:lvl4pPr>
            <a:lvl5pPr marL="2057400" indent="-228600">
              <a:spcBef>
                <a:spcPct val="20000"/>
              </a:spcBef>
              <a:buChar char="»"/>
              <a:defRPr kumimoji="1" sz="2000">
                <a:solidFill>
                  <a:schemeClr val="tx1"/>
                </a:solidFill>
                <a:latin typeface="Times New Roman" panose="02020603050405020304" pitchFamily="18" charset="0"/>
                <a:ea typeface="標楷體"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標楷體" panose="03000509000000000000" pitchFamily="65" charset="-120"/>
              </a:defRPr>
            </a:lvl9pPr>
          </a:lstStyle>
          <a:p>
            <a:pPr>
              <a:spcBef>
                <a:spcPct val="0"/>
              </a:spcBef>
              <a:buFontTx/>
              <a:buNone/>
            </a:pPr>
            <a:endParaRPr lang="zh-TW" altLang="en-US" sz="1350">
              <a:latin typeface="Arial" panose="020B0604020202020204" pitchFamily="34" charset="0"/>
              <a:ea typeface="新細明體" panose="02020500000000000000" pitchFamily="18"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3846923570"/>
              </p:ext>
            </p:extLst>
          </p:nvPr>
        </p:nvGraphicFramePr>
        <p:xfrm>
          <a:off x="1606728" y="1597025"/>
          <a:ext cx="4257675" cy="3432567"/>
        </p:xfrm>
        <a:graphic>
          <a:graphicData uri="http://schemas.openxmlformats.org/drawingml/2006/table">
            <a:tbl>
              <a:tblPr firstRow="1" firstCol="1" bandRow="1">
                <a:tableStyleId>{5C22544A-7EE6-4342-B048-85BDC9FD1C3A}</a:tableStyleId>
              </a:tblPr>
              <a:tblGrid>
                <a:gridCol w="4257675">
                  <a:extLst>
                    <a:ext uri="{9D8B030D-6E8A-4147-A177-3AD203B41FA5}">
                      <a16:colId xmlns:a16="http://schemas.microsoft.com/office/drawing/2014/main" val="20000"/>
                    </a:ext>
                  </a:extLst>
                </a:gridCol>
              </a:tblGrid>
              <a:tr h="228620">
                <a:tc>
                  <a:txBody>
                    <a:bodyPr/>
                    <a:lstStyle/>
                    <a:p>
                      <a:pPr>
                        <a:spcAft>
                          <a:spcPts val="0"/>
                        </a:spcAft>
                      </a:pPr>
                      <a:r>
                        <a:rPr lang="en-US" sz="1500" dirty="0" smtClean="0">
                          <a:solidFill>
                            <a:schemeClr val="tx1"/>
                          </a:solidFill>
                          <a:effectLst/>
                          <a:latin typeface="Dosis Light" panose="02020500000000000000" charset="0"/>
                          <a:ea typeface="微軟正黑體" panose="020B0604030504040204" pitchFamily="34" charset="-120"/>
                        </a:rPr>
                        <a:t>Arduino UNO</a:t>
                      </a:r>
                      <a:r>
                        <a:rPr lang="zh-TW" sz="1500" dirty="0" smtClean="0">
                          <a:solidFill>
                            <a:schemeClr val="tx1"/>
                          </a:solidFill>
                          <a:effectLst/>
                          <a:latin typeface="Dosis Light" panose="02020500000000000000" charset="0"/>
                          <a:ea typeface="微軟正黑體" panose="020B0604030504040204" pitchFamily="34" charset="-120"/>
                        </a:rPr>
                        <a:t>與觸控螢幕連線</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0"/>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觸控螢幕畫線、寫字、</a:t>
                      </a:r>
                      <a:r>
                        <a:rPr lang="zh-TW" sz="1500" dirty="0" smtClean="0">
                          <a:solidFill>
                            <a:schemeClr val="tx1"/>
                          </a:solidFill>
                          <a:effectLst/>
                          <a:latin typeface="Dosis Light" panose="02020500000000000000" charset="0"/>
                          <a:ea typeface="微軟正黑體" panose="020B0604030504040204" pitchFamily="34" charset="-120"/>
                        </a:rPr>
                        <a:t>按鈕</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1"/>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觸控螢幕圖片點陣圖</a:t>
                      </a:r>
                      <a:r>
                        <a:rPr lang="zh-TW" sz="1500" dirty="0" smtClean="0">
                          <a:solidFill>
                            <a:schemeClr val="tx1"/>
                          </a:solidFill>
                          <a:effectLst/>
                          <a:latin typeface="Dosis Light" panose="02020500000000000000" charset="0"/>
                          <a:ea typeface="微軟正黑體" panose="020B0604030504040204" pitchFamily="34" charset="-120"/>
                        </a:rPr>
                        <a:t>顯示</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2"/>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觸控螢幕與</a:t>
                      </a:r>
                      <a:r>
                        <a:rPr lang="en-US" sz="1500" dirty="0">
                          <a:solidFill>
                            <a:schemeClr val="tx1"/>
                          </a:solidFill>
                          <a:effectLst/>
                          <a:latin typeface="Dosis Light" panose="02020500000000000000" charset="0"/>
                          <a:ea typeface="微軟正黑體" panose="020B0604030504040204" pitchFamily="34" charset="-120"/>
                        </a:rPr>
                        <a:t>Arduino</a:t>
                      </a:r>
                      <a:r>
                        <a:rPr lang="zh-TW" sz="1500" dirty="0">
                          <a:solidFill>
                            <a:schemeClr val="tx1"/>
                          </a:solidFill>
                          <a:effectLst/>
                          <a:latin typeface="Dosis Light" panose="02020500000000000000" charset="0"/>
                          <a:ea typeface="微軟正黑體" panose="020B0604030504040204" pitchFamily="34" charset="-120"/>
                        </a:rPr>
                        <a:t>底層函式</a:t>
                      </a:r>
                      <a:r>
                        <a:rPr lang="zh-TW" sz="1500" dirty="0" smtClean="0">
                          <a:solidFill>
                            <a:schemeClr val="tx1"/>
                          </a:solidFill>
                          <a:effectLst/>
                          <a:latin typeface="Dosis Light" panose="02020500000000000000" charset="0"/>
                          <a:ea typeface="微軟正黑體" panose="020B0604030504040204" pitchFamily="34" charset="-120"/>
                        </a:rPr>
                        <a:t>庫</a:t>
                      </a:r>
                      <a:r>
                        <a:rPr lang="zh-TW" altLang="en-US" sz="1500" dirty="0" smtClean="0">
                          <a:solidFill>
                            <a:schemeClr val="tx1"/>
                          </a:solidFill>
                          <a:effectLst/>
                          <a:latin typeface="Dosis Light" panose="02020500000000000000" charset="0"/>
                          <a:ea typeface="微軟正黑體" panose="020B0604030504040204" pitchFamily="34" charset="-120"/>
                        </a:rPr>
                        <a:t>修正測試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3"/>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觸控螢幕圖片其他格式圖片</a:t>
                      </a:r>
                      <a:r>
                        <a:rPr lang="zh-TW" sz="1500" dirty="0" smtClean="0">
                          <a:solidFill>
                            <a:schemeClr val="tx1"/>
                          </a:solidFill>
                          <a:effectLst/>
                          <a:latin typeface="Dosis Light" panose="02020500000000000000" charset="0"/>
                          <a:ea typeface="微軟正黑體" panose="020B0604030504040204" pitchFamily="34" charset="-120"/>
                        </a:rPr>
                        <a:t>顯示</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4"/>
                  </a:ext>
                </a:extLst>
              </a:tr>
              <a:tr h="231887">
                <a:tc>
                  <a:txBody>
                    <a:bodyPr/>
                    <a:lstStyle/>
                    <a:p>
                      <a:pPr>
                        <a:spcAft>
                          <a:spcPts val="0"/>
                        </a:spcAft>
                      </a:pPr>
                      <a:r>
                        <a:rPr lang="en-US" sz="1500" dirty="0">
                          <a:solidFill>
                            <a:schemeClr val="tx1"/>
                          </a:solidFill>
                          <a:effectLst/>
                          <a:latin typeface="Dosis Light" panose="02020500000000000000" charset="0"/>
                          <a:ea typeface="微軟正黑體" panose="020B0604030504040204" pitchFamily="34" charset="-120"/>
                        </a:rPr>
                        <a:t>Arduino UNO </a:t>
                      </a:r>
                      <a:r>
                        <a:rPr lang="zh-TW" sz="1500" dirty="0">
                          <a:solidFill>
                            <a:schemeClr val="tx1"/>
                          </a:solidFill>
                          <a:effectLst/>
                          <a:latin typeface="Dosis Light" panose="02020500000000000000" charset="0"/>
                          <a:ea typeface="微軟正黑體" panose="020B0604030504040204" pitchFamily="34" charset="-120"/>
                        </a:rPr>
                        <a:t>控制紅外線收發</a:t>
                      </a:r>
                      <a:r>
                        <a:rPr lang="zh-TW" sz="1500" dirty="0" smtClean="0">
                          <a:solidFill>
                            <a:schemeClr val="tx1"/>
                          </a:solidFill>
                          <a:effectLst/>
                          <a:latin typeface="Dosis Light" panose="02020500000000000000" charset="0"/>
                          <a:ea typeface="微軟正黑體" panose="020B0604030504040204" pitchFamily="34" charset="-120"/>
                        </a:rPr>
                        <a:t>模組</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5"/>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接觸式按鈕測試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6"/>
                  </a:ext>
                </a:extLst>
              </a:tr>
              <a:tr h="228620">
                <a:tc>
                  <a:txBody>
                    <a:bodyPr/>
                    <a:lstStyle/>
                    <a:p>
                      <a:pPr>
                        <a:spcAft>
                          <a:spcPts val="0"/>
                        </a:spcAft>
                      </a:pPr>
                      <a:r>
                        <a:rPr lang="en-US" sz="1500" dirty="0" smtClean="0">
                          <a:solidFill>
                            <a:schemeClr val="tx1"/>
                          </a:solidFill>
                          <a:effectLst/>
                          <a:latin typeface="Dosis Light" panose="02020500000000000000" charset="0"/>
                          <a:ea typeface="微軟正黑體" panose="020B0604030504040204" pitchFamily="34" charset="-120"/>
                        </a:rPr>
                        <a:t>Arduino UNO</a:t>
                      </a:r>
                      <a:r>
                        <a:rPr lang="zh-TW" sz="1500" dirty="0" smtClean="0">
                          <a:solidFill>
                            <a:schemeClr val="tx1"/>
                          </a:solidFill>
                          <a:effectLst/>
                          <a:latin typeface="Dosis Light" panose="02020500000000000000" charset="0"/>
                          <a:ea typeface="微軟正黑體" panose="020B0604030504040204" pitchFamily="34" charset="-120"/>
                        </a:rPr>
                        <a:t>圖像最大化限制</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7"/>
                  </a:ext>
                </a:extLst>
              </a:tr>
              <a:tr h="228620">
                <a:tc>
                  <a:txBody>
                    <a:bodyPr/>
                    <a:lstStyle/>
                    <a:p>
                      <a:pPr>
                        <a:spcAft>
                          <a:spcPts val="0"/>
                        </a:spcAft>
                      </a:pPr>
                      <a:r>
                        <a:rPr lang="en-US" sz="1500" dirty="0">
                          <a:solidFill>
                            <a:schemeClr val="tx1"/>
                          </a:solidFill>
                          <a:effectLst/>
                          <a:latin typeface="Dosis Light" panose="02020500000000000000" charset="0"/>
                          <a:ea typeface="微軟正黑體" panose="020B0604030504040204" pitchFamily="34" charset="-120"/>
                        </a:rPr>
                        <a:t>Arduino MEGA</a:t>
                      </a:r>
                      <a:r>
                        <a:rPr lang="zh-TW" sz="1500" dirty="0">
                          <a:solidFill>
                            <a:schemeClr val="tx1"/>
                          </a:solidFill>
                          <a:effectLst/>
                          <a:latin typeface="Dosis Light" panose="02020500000000000000" charset="0"/>
                          <a:ea typeface="微軟正黑體" panose="020B0604030504040204" pitchFamily="34" charset="-120"/>
                        </a:rPr>
                        <a:t>圖像最大化</a:t>
                      </a:r>
                      <a:r>
                        <a:rPr lang="zh-TW" sz="1500" dirty="0" smtClean="0">
                          <a:solidFill>
                            <a:schemeClr val="tx1"/>
                          </a:solidFill>
                          <a:effectLst/>
                          <a:latin typeface="Dosis Light" panose="02020500000000000000" charset="0"/>
                          <a:ea typeface="微軟正黑體" panose="020B0604030504040204" pitchFamily="34" charset="-120"/>
                        </a:rPr>
                        <a:t>限制</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8"/>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樹梅派</a:t>
                      </a:r>
                      <a:r>
                        <a:rPr lang="en-US" sz="1500" dirty="0">
                          <a:solidFill>
                            <a:schemeClr val="tx1"/>
                          </a:solidFill>
                          <a:effectLst/>
                          <a:latin typeface="Dosis Light" panose="02020500000000000000" charset="0"/>
                          <a:ea typeface="微軟正黑體" panose="020B0604030504040204" pitchFamily="34" charset="-120"/>
                        </a:rPr>
                        <a:t>GPIO</a:t>
                      </a:r>
                      <a:r>
                        <a:rPr lang="zh-TW" sz="1500" dirty="0">
                          <a:solidFill>
                            <a:schemeClr val="tx1"/>
                          </a:solidFill>
                          <a:effectLst/>
                          <a:latin typeface="Dosis Light" panose="02020500000000000000" charset="0"/>
                          <a:ea typeface="微軟正黑體" panose="020B0604030504040204" pitchFamily="34" charset="-120"/>
                        </a:rPr>
                        <a:t>腳位、</a:t>
                      </a:r>
                      <a:r>
                        <a:rPr lang="en-US" sz="1500" dirty="0">
                          <a:solidFill>
                            <a:schemeClr val="tx1"/>
                          </a:solidFill>
                          <a:effectLst/>
                          <a:latin typeface="Dosis Light" panose="02020500000000000000" charset="0"/>
                          <a:ea typeface="微軟正黑體" panose="020B0604030504040204" pitchFamily="34" charset="-120"/>
                        </a:rPr>
                        <a:t>RS232</a:t>
                      </a:r>
                      <a:r>
                        <a:rPr lang="zh-TW" sz="1500" dirty="0">
                          <a:solidFill>
                            <a:schemeClr val="tx1"/>
                          </a:solidFill>
                          <a:effectLst/>
                          <a:latin typeface="Dosis Light" panose="02020500000000000000" charset="0"/>
                          <a:ea typeface="微軟正黑體" panose="020B0604030504040204" pitchFamily="34" charset="-120"/>
                        </a:rPr>
                        <a:t>通訊系統</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09"/>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樹梅派廣播最大容忍</a:t>
                      </a:r>
                      <a:r>
                        <a:rPr lang="zh-TW" sz="1500" dirty="0" smtClean="0">
                          <a:solidFill>
                            <a:schemeClr val="tx1"/>
                          </a:solidFill>
                          <a:effectLst/>
                          <a:latin typeface="Dosis Light" panose="02020500000000000000" charset="0"/>
                          <a:ea typeface="微軟正黑體" panose="020B0604030504040204" pitchFamily="34" charset="-120"/>
                        </a:rPr>
                        <a:t>值</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10"/>
                  </a:ext>
                </a:extLst>
              </a:tr>
              <a:tr h="228620">
                <a:tc>
                  <a:txBody>
                    <a:bodyPr/>
                    <a:lstStyle/>
                    <a:p>
                      <a:pPr>
                        <a:spcAft>
                          <a:spcPts val="0"/>
                        </a:spcAft>
                      </a:pPr>
                      <a:r>
                        <a:rPr lang="zh-TW" sz="1500" dirty="0" smtClean="0">
                          <a:solidFill>
                            <a:schemeClr val="tx1"/>
                          </a:solidFill>
                          <a:effectLst/>
                          <a:latin typeface="Dosis Light" panose="02020500000000000000" charset="0"/>
                          <a:ea typeface="微軟正黑體" panose="020B0604030504040204" pitchFamily="34" charset="-120"/>
                        </a:rPr>
                        <a:t>電子積木</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11"/>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電子積木</a:t>
                      </a:r>
                      <a:r>
                        <a:rPr lang="en-US" sz="1500" dirty="0">
                          <a:solidFill>
                            <a:schemeClr val="tx1"/>
                          </a:solidFill>
                          <a:effectLst/>
                          <a:latin typeface="Dosis Light" panose="02020500000000000000" charset="0"/>
                          <a:ea typeface="微軟正黑體" panose="020B0604030504040204" pitchFamily="34" charset="-120"/>
                        </a:rPr>
                        <a:t>BUG</a:t>
                      </a:r>
                      <a:r>
                        <a:rPr lang="zh-TW" sz="1500" dirty="0" smtClean="0">
                          <a:solidFill>
                            <a:schemeClr val="tx1"/>
                          </a:solidFill>
                          <a:effectLst/>
                          <a:latin typeface="Dosis Light" panose="02020500000000000000" charset="0"/>
                          <a:ea typeface="微軟正黑體" panose="020B0604030504040204" pitchFamily="34" charset="-120"/>
                        </a:rPr>
                        <a:t>修正</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12"/>
                  </a:ext>
                </a:extLst>
              </a:tr>
              <a:tr h="228620">
                <a:tc>
                  <a:txBody>
                    <a:bodyPr/>
                    <a:lstStyle/>
                    <a:p>
                      <a:pPr>
                        <a:spcAft>
                          <a:spcPts val="0"/>
                        </a:spcAft>
                      </a:pPr>
                      <a:r>
                        <a:rPr lang="zh-TW" sz="1500" dirty="0">
                          <a:solidFill>
                            <a:schemeClr val="tx1"/>
                          </a:solidFill>
                          <a:effectLst/>
                          <a:latin typeface="Dosis Light" panose="02020500000000000000" charset="0"/>
                          <a:ea typeface="微軟正黑體" panose="020B0604030504040204" pitchFamily="34" charset="-120"/>
                        </a:rPr>
                        <a:t>互動系統穩定度</a:t>
                      </a:r>
                      <a:r>
                        <a:rPr lang="zh-TW" sz="1500" dirty="0" smtClean="0">
                          <a:solidFill>
                            <a:schemeClr val="tx1"/>
                          </a:solidFill>
                          <a:effectLst/>
                          <a:latin typeface="Dosis Light" panose="02020500000000000000" charset="0"/>
                          <a:ea typeface="微軟正黑體" panose="020B0604030504040204" pitchFamily="34" charset="-120"/>
                        </a:rPr>
                        <a:t>調整</a:t>
                      </a:r>
                      <a:r>
                        <a:rPr lang="zh-TW" altLang="en-US" sz="1500" dirty="0" smtClean="0">
                          <a:solidFill>
                            <a:schemeClr val="tx1"/>
                          </a:solidFill>
                          <a:effectLst/>
                          <a:latin typeface="Dosis Light" panose="02020500000000000000" charset="0"/>
                          <a:ea typeface="微軟正黑體" panose="020B0604030504040204" pitchFamily="34" charset="-120"/>
                        </a:rPr>
                        <a:t>測試</a:t>
                      </a:r>
                      <a:endParaRPr lang="zh-TW" sz="1500" dirty="0">
                        <a:solidFill>
                          <a:schemeClr val="tx1"/>
                        </a:solidFill>
                        <a:effectLst/>
                        <a:latin typeface="Dosis Light" panose="02020500000000000000" charset="0"/>
                        <a:ea typeface="微軟正黑體" panose="020B0604030504040204" pitchFamily="34" charset="-120"/>
                        <a:cs typeface="Times New Roman" panose="02020603050405020304" pitchFamily="18" charset="0"/>
                      </a:endParaRPr>
                    </a:p>
                  </a:txBody>
                  <a:tcPr marL="51435" marR="51435" marT="0" marB="0">
                    <a:solidFill>
                      <a:schemeClr val="bg1">
                        <a:lumMod val="75000"/>
                      </a:schemeClr>
                    </a:solidFill>
                  </a:tcPr>
                </a:tc>
                <a:extLst>
                  <a:ext uri="{0D108BD9-81ED-4DB2-BD59-A6C34878D82A}">
                    <a16:rowId xmlns:a16="http://schemas.microsoft.com/office/drawing/2014/main" val="10013"/>
                  </a:ext>
                </a:extLst>
              </a:tr>
              <a:tr h="228620">
                <a:tc>
                  <a:txBody>
                    <a:bodyPr/>
                    <a:lstStyle/>
                    <a:p>
                      <a:pPr>
                        <a:spcAft>
                          <a:spcPts val="0"/>
                        </a:spcAft>
                      </a:pPr>
                      <a:r>
                        <a:rPr lang="zh-TW" altLang="en-US" sz="1500" b="1" kern="1200" dirty="0" smtClean="0">
                          <a:solidFill>
                            <a:schemeClr val="tx1"/>
                          </a:solidFill>
                          <a:effectLst/>
                          <a:latin typeface="Dosis Light" panose="02020500000000000000" charset="0"/>
                          <a:ea typeface="微軟正黑體" panose="020B0604030504040204" pitchFamily="34" charset="-120"/>
                          <a:cs typeface="+mn-cs"/>
                        </a:rPr>
                        <a:t>軟硬體系統整合測試</a:t>
                      </a:r>
                      <a:endParaRPr lang="zh-TW" sz="1500" b="1" kern="1200" dirty="0">
                        <a:solidFill>
                          <a:schemeClr val="tx1"/>
                        </a:solidFill>
                        <a:effectLst/>
                        <a:latin typeface="Dosis Light" panose="02020500000000000000" charset="0"/>
                        <a:ea typeface="微軟正黑體" panose="020B0604030504040204" pitchFamily="34" charset="-120"/>
                        <a:cs typeface="+mn-cs"/>
                      </a:endParaRPr>
                    </a:p>
                  </a:txBody>
                  <a:tcPr marL="51435" marR="51435" marT="0" marB="0">
                    <a:solidFill>
                      <a:schemeClr val="bg1">
                        <a:lumMod val="75000"/>
                      </a:schemeClr>
                    </a:solidFill>
                  </a:tcPr>
                </a:tc>
                <a:extLst>
                  <a:ext uri="{0D108BD9-81ED-4DB2-BD59-A6C34878D82A}">
                    <a16:rowId xmlns:a16="http://schemas.microsoft.com/office/drawing/2014/main" val="10014"/>
                  </a:ext>
                </a:extLst>
              </a:tr>
            </a:tbl>
          </a:graphicData>
        </a:graphic>
      </p:graphicFrame>
      <p:sp>
        <p:nvSpPr>
          <p:cNvPr id="3" name="投影片編號版面配置區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617554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軟體的本質</a:t>
            </a:r>
            <a:r>
              <a:rPr lang="zh-TW" altLang="en-US" dirty="0" smtClean="0"/>
              <a:t>問題</a:t>
            </a:r>
            <a:r>
              <a:rPr lang="en-US" altLang="zh-TW" dirty="0" smtClean="0"/>
              <a:t>:</a:t>
            </a:r>
            <a:r>
              <a:rPr lang="zh-TW" altLang="en-US" dirty="0" smtClean="0"/>
              <a:t> 易變</a:t>
            </a:r>
            <a:r>
              <a:rPr lang="zh-TW" altLang="en-US" dirty="0"/>
              <a:t>性</a:t>
            </a:r>
            <a:r>
              <a:rPr lang="en-US" altLang="zh-TW" dirty="0"/>
              <a:t>(Changeability)</a:t>
            </a:r>
            <a:endParaRPr lang="zh-TW" altLang="en-US" dirty="0"/>
          </a:p>
        </p:txBody>
      </p:sp>
      <p:sp>
        <p:nvSpPr>
          <p:cNvPr id="3" name="文字版面配置區 2"/>
          <p:cNvSpPr>
            <a:spLocks noGrp="1"/>
          </p:cNvSpPr>
          <p:nvPr>
            <p:ph type="body" idx="1"/>
          </p:nvPr>
        </p:nvSpPr>
        <p:spPr/>
        <p:txBody>
          <a:bodyPr/>
          <a:lstStyle/>
          <a:p>
            <a:r>
              <a:rPr lang="zh-TW" altLang="en-US" dirty="0"/>
              <a:t>為了滿足客戶的需求，一套成功的軟體系統，從開發到完成、從產品交付到營運維護，隨時都有可能要做變更</a:t>
            </a:r>
            <a:r>
              <a:rPr lang="zh-TW" altLang="en-US" dirty="0" smtClean="0"/>
              <a:t>。</a:t>
            </a:r>
            <a:endParaRPr lang="zh-TW" altLang="en-US" dirty="0"/>
          </a:p>
        </p:txBody>
      </p:sp>
      <p:grpSp>
        <p:nvGrpSpPr>
          <p:cNvPr id="5" name="Shape 4279"/>
          <p:cNvGrpSpPr/>
          <p:nvPr/>
        </p:nvGrpSpPr>
        <p:grpSpPr>
          <a:xfrm>
            <a:off x="3522042" y="3548540"/>
            <a:ext cx="1060466" cy="760706"/>
            <a:chOff x="5275975" y="4344850"/>
            <a:chExt cx="470150" cy="398125"/>
          </a:xfrm>
        </p:grpSpPr>
        <p:sp>
          <p:nvSpPr>
            <p:cNvPr id="6" name="Shape 4280"/>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4281"/>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4282"/>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 name="Shape 4283"/>
          <p:cNvSpPr/>
          <p:nvPr/>
        </p:nvSpPr>
        <p:spPr>
          <a:xfrm>
            <a:off x="5295513" y="3699923"/>
            <a:ext cx="1132086" cy="710726"/>
          </a:xfrm>
          <a:custGeom>
            <a:avLst/>
            <a:gdLst/>
            <a:ahLst/>
            <a:cxnLst/>
            <a:rect l="0" t="0" r="0" b="0"/>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4288"/>
          <p:cNvSpPr/>
          <p:nvPr/>
        </p:nvSpPr>
        <p:spPr>
          <a:xfrm>
            <a:off x="1544818" y="3598520"/>
            <a:ext cx="1223630" cy="760706"/>
          </a:xfrm>
          <a:custGeom>
            <a:avLst/>
            <a:gdLst/>
            <a:ahLst/>
            <a:cxnLst/>
            <a:rect l="0" t="0" r="0" b="0"/>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向右箭號 10"/>
          <p:cNvSpPr/>
          <p:nvPr/>
        </p:nvSpPr>
        <p:spPr>
          <a:xfrm>
            <a:off x="2959652" y="3867654"/>
            <a:ext cx="288041" cy="31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4844884" y="3895729"/>
            <a:ext cx="288041" cy="31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54863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再來聽一下軟體工程為甚麼重要</a:t>
            </a:r>
            <a:endParaRPr lang="zh-TW" altLang="en-US" dirty="0"/>
          </a:p>
        </p:txBody>
      </p:sp>
      <p:sp>
        <p:nvSpPr>
          <p:cNvPr id="5" name="矩形 4"/>
          <p:cNvSpPr/>
          <p:nvPr/>
        </p:nvSpPr>
        <p:spPr>
          <a:xfrm>
            <a:off x="1962688" y="4763112"/>
            <a:ext cx="4272323" cy="307777"/>
          </a:xfrm>
          <a:prstGeom prst="rect">
            <a:avLst/>
          </a:prstGeom>
        </p:spPr>
        <p:txBody>
          <a:bodyPr wrap="none">
            <a:spAutoFit/>
          </a:bodyPr>
          <a:lstStyle/>
          <a:p>
            <a:r>
              <a:rPr lang="en-US" altLang="zh-TW" dirty="0">
                <a:solidFill>
                  <a:srgbClr val="0070C0"/>
                </a:solidFill>
                <a:hlinkClick r:id="rId3"/>
              </a:rPr>
              <a:t>https://www.youtube.com/watch?v=R3NzTt0BTWE</a:t>
            </a:r>
            <a:r>
              <a:rPr lang="en-US" altLang="zh-TW" dirty="0">
                <a:solidFill>
                  <a:srgbClr val="0070C0"/>
                </a:solidFill>
              </a:rPr>
              <a:t> </a:t>
            </a:r>
            <a:endParaRPr lang="zh-TW" altLang="en-US" dirty="0">
              <a:solidFill>
                <a:srgbClr val="0070C0"/>
              </a:solidFill>
            </a:endParaRPr>
          </a:p>
        </p:txBody>
      </p:sp>
      <p:pic>
        <p:nvPicPr>
          <p:cNvPr id="6" name="R3NzTt0BTWE"/>
          <p:cNvPicPr>
            <a:picLocks noRot="1" noChangeAspect="1"/>
          </p:cNvPicPr>
          <p:nvPr>
            <a:videoFile r:link="rId1"/>
          </p:nvPr>
        </p:nvPicPr>
        <p:blipFill>
          <a:blip r:embed="rId4"/>
          <a:stretch>
            <a:fillRect/>
          </a:stretch>
        </p:blipFill>
        <p:spPr>
          <a:xfrm>
            <a:off x="1524000" y="1721304"/>
            <a:ext cx="4990496" cy="2807154"/>
          </a:xfrm>
          <a:prstGeom prst="rect">
            <a:avLst/>
          </a:prstGeom>
        </p:spPr>
      </p:pic>
      <p:sp>
        <p:nvSpPr>
          <p:cNvPr id="7" name="投影片編號版面配置區 6"/>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70</a:t>
            </a:fld>
            <a:endParaRPr lang="en"/>
          </a:p>
        </p:txBody>
      </p:sp>
    </p:spTree>
    <p:extLst>
      <p:ext uri="{BB962C8B-B14F-4D97-AF65-F5344CB8AC3E}">
        <p14:creationId xmlns:p14="http://schemas.microsoft.com/office/powerpoint/2010/main" val="41752273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最後談一下敏捷開發</a:t>
            </a:r>
            <a:endParaRPr lang="zh-TW" altLang="en-US" dirty="0"/>
          </a:p>
        </p:txBody>
      </p:sp>
      <p:sp>
        <p:nvSpPr>
          <p:cNvPr id="3" name="文字版面配置區 2"/>
          <p:cNvSpPr>
            <a:spLocks noGrp="1"/>
          </p:cNvSpPr>
          <p:nvPr>
            <p:ph type="body" idx="1"/>
          </p:nvPr>
        </p:nvSpPr>
        <p:spPr/>
        <p:txBody>
          <a:bodyPr/>
          <a:lstStyle/>
          <a:p>
            <a:r>
              <a:rPr lang="zh-TW" altLang="en-US" dirty="0"/>
              <a:t>更多的溝通，不是按表操課</a:t>
            </a:r>
          </a:p>
          <a:p>
            <a:r>
              <a:rPr lang="zh-TW" altLang="en-US" dirty="0" smtClean="0"/>
              <a:t>多階段開發，不用一次到位</a:t>
            </a:r>
            <a:endParaRPr lang="en-US" altLang="zh-TW" dirty="0" smtClean="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469" y="2789892"/>
            <a:ext cx="4647818" cy="2323909"/>
          </a:xfrm>
          <a:prstGeom prst="rect">
            <a:avLst/>
          </a:prstGeom>
        </p:spPr>
      </p:pic>
      <p:sp>
        <p:nvSpPr>
          <p:cNvPr id="6" name="投影片編號版面配置區 5"/>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2532018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Shape 4038"/>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a:solidFill>
                  <a:srgbClr val="80BFB7"/>
                </a:solidFill>
              </a:rPr>
              <a:t>THANKS!</a:t>
            </a:r>
            <a:endParaRPr sz="6000">
              <a:solidFill>
                <a:srgbClr val="80BFB7"/>
              </a:solidFill>
            </a:endParaRPr>
          </a:p>
        </p:txBody>
      </p:sp>
      <p:sp>
        <p:nvSpPr>
          <p:cNvPr id="4039" name="Shape 4039"/>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dirty="0">
                <a:solidFill>
                  <a:srgbClr val="D3EBD5"/>
                </a:solidFill>
                <a:highlight>
                  <a:srgbClr val="01597F"/>
                </a:highlight>
              </a:rPr>
              <a:t>Any questions?</a:t>
            </a:r>
            <a:endParaRPr sz="3600" dirty="0">
              <a:solidFill>
                <a:srgbClr val="D3EBD5"/>
              </a:solidFill>
              <a:highlight>
                <a:srgbClr val="01597F"/>
              </a:highlight>
            </a:endParaRPr>
          </a:p>
        </p:txBody>
      </p:sp>
      <p:sp>
        <p:nvSpPr>
          <p:cNvPr id="4040" name="Shape 4040"/>
          <p:cNvSpPr txBox="1">
            <a:spLocks noGrp="1"/>
          </p:cNvSpPr>
          <p:nvPr>
            <p:ph type="body" idx="4294967295"/>
          </p:nvPr>
        </p:nvSpPr>
        <p:spPr>
          <a:xfrm>
            <a:off x="685800" y="2769202"/>
            <a:ext cx="4863900" cy="16131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dirty="0">
                <a:solidFill>
                  <a:srgbClr val="D3EBD5"/>
                </a:solidFill>
              </a:rPr>
              <a:t>You can find me at:</a:t>
            </a:r>
            <a:endParaRPr dirty="0">
              <a:solidFill>
                <a:srgbClr val="D3EBD5"/>
              </a:solidFill>
            </a:endParaRPr>
          </a:p>
          <a:p>
            <a:pPr marL="0" lvl="0" indent="0" rtl="0">
              <a:spcBef>
                <a:spcPts val="600"/>
              </a:spcBef>
              <a:spcAft>
                <a:spcPts val="0"/>
              </a:spcAft>
              <a:buNone/>
            </a:pPr>
            <a:r>
              <a:rPr lang="en" dirty="0" smtClean="0">
                <a:solidFill>
                  <a:srgbClr val="D3EBD5"/>
                </a:solidFill>
              </a:rPr>
              <a:t>glenn@mail.ntcu.edu.tw</a:t>
            </a:r>
            <a:endParaRPr dirty="0">
              <a:solidFill>
                <a:srgbClr val="D3EBD5"/>
              </a:solidFill>
            </a:endParaRPr>
          </a:p>
        </p:txBody>
      </p:sp>
      <p:sp>
        <p:nvSpPr>
          <p:cNvPr id="6" name="矩形 5"/>
          <p:cNvSpPr/>
          <p:nvPr/>
        </p:nvSpPr>
        <p:spPr>
          <a:xfrm>
            <a:off x="685800" y="4757502"/>
            <a:ext cx="3437159" cy="318998"/>
          </a:xfrm>
          <a:prstGeom prst="rect">
            <a:avLst/>
          </a:prstGeom>
          <a:solidFill>
            <a:schemeClr val="bg1">
              <a:lumMod val="50000"/>
            </a:schemeClr>
          </a:solidFill>
        </p:spPr>
        <p:txBody>
          <a:bodyPr wrap="none">
            <a:spAutoFit/>
          </a:bodyPr>
          <a:lstStyle/>
          <a:p>
            <a:pPr marL="76200" lvl="0">
              <a:lnSpc>
                <a:spcPct val="115000"/>
              </a:lnSpc>
              <a:spcBef>
                <a:spcPts val="600"/>
              </a:spcBef>
              <a:buSzPts val="2400"/>
            </a:pPr>
            <a:r>
              <a:rPr lang="en-US" altLang="zh-TW" dirty="0">
                <a:solidFill>
                  <a:schemeClr val="tx1"/>
                </a:solidFill>
              </a:rPr>
              <a:t>Presentation template by </a:t>
            </a:r>
            <a:r>
              <a:rPr lang="en-US" altLang="zh-TW" u="sng" dirty="0" err="1">
                <a:solidFill>
                  <a:schemeClr val="tx1"/>
                </a:solidFill>
                <a:hlinkClick r:id="rId3"/>
              </a:rPr>
              <a:t>SlidesCarnival</a:t>
            </a:r>
            <a:endParaRPr lang="en-US" altLang="zh-TW" dirty="0">
              <a:solidFill>
                <a:schemeClr val="tx1"/>
              </a:solidFill>
            </a:endParaRPr>
          </a:p>
        </p:txBody>
      </p: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72</a:t>
            </a:fld>
            <a:endParaRPr lang="e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spcFirstLastPara="1" wrap="square" lIns="68577" tIns="34289" rIns="68577" bIns="34289" anchor="b" anchorCtr="0"/>
          <a:lstStyle/>
          <a:p>
            <a:pPr eaLnBrk="1" hangingPunct="1"/>
            <a:r>
              <a:rPr lang="zh-TW" altLang="en-US" dirty="0" smtClean="0"/>
              <a:t>真實案例</a:t>
            </a:r>
            <a:r>
              <a:rPr lang="en-US" altLang="zh-TW" sz="2000" dirty="0" smtClean="0"/>
              <a:t>1</a:t>
            </a:r>
            <a:endParaRPr lang="en-US" altLang="zh-TW" dirty="0" smtClean="0">
              <a:ea typeface="新細明體" panose="02020500000000000000" pitchFamily="18" charset="-120"/>
            </a:endParaRPr>
          </a:p>
        </p:txBody>
      </p:sp>
      <p:sp>
        <p:nvSpPr>
          <p:cNvPr id="347139" name="Rectangle 3"/>
          <p:cNvSpPr>
            <a:spLocks noGrp="1" noChangeArrowheads="1"/>
          </p:cNvSpPr>
          <p:nvPr>
            <p:ph type="body" idx="1"/>
          </p:nvPr>
        </p:nvSpPr>
        <p:spPr/>
        <p:txBody>
          <a:bodyPr spcFirstLastPara="1" wrap="square" lIns="68577" tIns="34289" rIns="68577" bIns="34289" anchor="t" anchorCtr="0"/>
          <a:lstStyle/>
          <a:p>
            <a:pPr eaLnBrk="1" hangingPunct="1"/>
            <a:r>
              <a:rPr lang="zh-TW" altLang="en-US" sz="2000" dirty="0" smtClean="0"/>
              <a:t>電腦錯亂存戶</a:t>
            </a:r>
            <a:r>
              <a:rPr lang="en-US" altLang="zh-TW" sz="2000" dirty="0" smtClean="0"/>
              <a:t>A</a:t>
            </a:r>
            <a:r>
              <a:rPr lang="zh-TW" altLang="en-US" sz="2000" dirty="0" smtClean="0"/>
              <a:t>三千多萬，一銀只討回二十萬 </a:t>
            </a:r>
            <a:r>
              <a:rPr lang="en-US" altLang="zh-TW" sz="2000" dirty="0" smtClean="0"/>
              <a:t>(2003)</a:t>
            </a:r>
          </a:p>
          <a:p>
            <a:pPr marL="914400" lvl="2">
              <a:spcBef>
                <a:spcPts val="600"/>
              </a:spcBef>
              <a:buFont typeface="Titillium Web Light"/>
              <a:buChar char="▪"/>
            </a:pPr>
            <a:r>
              <a:rPr lang="zh-TW" altLang="en-US" sz="1800" dirty="0" smtClean="0">
                <a:latin typeface="Dosis Light" panose="02020500000000000000" charset="0"/>
                <a:ea typeface="微軟正黑體" panose="020B0604030504040204" pitchFamily="34" charset="-120"/>
              </a:rPr>
              <a:t>男子九十二年七月到第一商銀繳交增資卡循環信用貸款利息二千六百元，因櫃台疏失在電腦上多打了一個「</a:t>
            </a:r>
            <a:r>
              <a:rPr lang="en-US" altLang="zh-TW" sz="1800" dirty="0" smtClean="0">
                <a:latin typeface="Dosis Light" panose="02020500000000000000" charset="0"/>
                <a:ea typeface="微軟正黑體" panose="020B0604030504040204" pitchFamily="34" charset="-120"/>
              </a:rPr>
              <a:t>1</a:t>
            </a:r>
            <a:r>
              <a:rPr lang="zh-TW" altLang="en-US" sz="1800" dirty="0" smtClean="0">
                <a:latin typeface="Dosis Light" panose="02020500000000000000" charset="0"/>
                <a:ea typeface="微軟正黑體" panose="020B0604030504040204" pitchFamily="34" charset="-120"/>
              </a:rPr>
              <a:t>」，造成電腦程式錯亂。</a:t>
            </a:r>
            <a:endParaRPr lang="en-US" altLang="zh-TW" sz="1800" dirty="0" smtClean="0">
              <a:latin typeface="Dosis Light" panose="02020500000000000000" charset="0"/>
              <a:ea typeface="微軟正黑體" panose="020B0604030504040204" pitchFamily="34" charset="-120"/>
            </a:endParaRPr>
          </a:p>
          <a:p>
            <a:pPr marL="914400" lvl="2">
              <a:spcBef>
                <a:spcPts val="600"/>
              </a:spcBef>
              <a:buFont typeface="Titillium Web Light"/>
              <a:buChar char="▪"/>
            </a:pPr>
            <a:r>
              <a:rPr lang="zh-TW" altLang="en-US" sz="1800" dirty="0" smtClean="0">
                <a:latin typeface="Dosis Light" panose="02020500000000000000" charset="0"/>
                <a:ea typeface="微軟正黑體" panose="020B0604030504040204" pitchFamily="34" charset="-120"/>
              </a:rPr>
              <a:t>他在兩個月內於自己帳戶提領</a:t>
            </a:r>
            <a:r>
              <a:rPr lang="en-US" altLang="zh-TW" sz="1800" dirty="0" smtClean="0">
                <a:latin typeface="Dosis Light" panose="02020500000000000000" charset="0"/>
                <a:ea typeface="微軟正黑體" panose="020B0604030504040204" pitchFamily="34" charset="-120"/>
              </a:rPr>
              <a:t>378</a:t>
            </a:r>
            <a:r>
              <a:rPr lang="zh-TW" altLang="en-US" sz="1800" dirty="0" smtClean="0">
                <a:latin typeface="Dosis Light" panose="02020500000000000000" charset="0"/>
                <a:ea typeface="微軟正黑體" panose="020B0604030504040204" pitchFamily="34" charset="-120"/>
              </a:rPr>
              <a:t>次、共三千三百六十三萬餘元，被告等八人雖遭判刑，但銀行只討回廿餘萬元。 </a:t>
            </a:r>
            <a:endParaRPr lang="en-US" altLang="zh-TW" sz="1800" dirty="0">
              <a:latin typeface="Dosis Light" panose="02020500000000000000" charset="0"/>
              <a:ea typeface="微軟正黑體" panose="020B0604030504040204" pitchFamily="34" charset="-120"/>
            </a:endParaRPr>
          </a:p>
        </p:txBody>
      </p:sp>
      <p:sp>
        <p:nvSpPr>
          <p:cNvPr id="2" name="矩形 1"/>
          <p:cNvSpPr/>
          <p:nvPr/>
        </p:nvSpPr>
        <p:spPr>
          <a:xfrm>
            <a:off x="1972232" y="4763112"/>
            <a:ext cx="5261377" cy="307777"/>
          </a:xfrm>
          <a:prstGeom prst="rect">
            <a:avLst/>
          </a:prstGeom>
        </p:spPr>
        <p:txBody>
          <a:bodyPr wrap="none">
            <a:spAutoFit/>
          </a:bodyPr>
          <a:lstStyle/>
          <a:p>
            <a:r>
              <a:rPr lang="en-US" altLang="zh-TW" dirty="0">
                <a:solidFill>
                  <a:srgbClr val="0070C0"/>
                </a:solidFill>
                <a:hlinkClick r:id="rId3"/>
              </a:rPr>
              <a:t>https://</a:t>
            </a:r>
            <a:r>
              <a:rPr lang="en-US" altLang="zh-TW" dirty="0" smtClean="0">
                <a:solidFill>
                  <a:srgbClr val="0070C0"/>
                </a:solidFill>
                <a:hlinkClick r:id="rId3"/>
              </a:rPr>
              <a:t>www.ptt.cc/bbs/Bank_Service/M.1183195444.A.9C7.html</a:t>
            </a:r>
            <a:r>
              <a:rPr lang="zh-TW" altLang="en-US" dirty="0" smtClean="0">
                <a:solidFill>
                  <a:srgbClr val="0070C0"/>
                </a:solidFill>
              </a:rPr>
              <a:t> </a:t>
            </a:r>
            <a:endParaRPr lang="en-US" altLang="zh-TW" dirty="0">
              <a:solidFill>
                <a:srgbClr val="0070C0"/>
              </a:solidFill>
            </a:endParaRPr>
          </a:p>
        </p:txBody>
      </p:sp>
      <p:sp>
        <p:nvSpPr>
          <p:cNvPr id="3" name="投影片編號版面配置區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1816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71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7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spcFirstLastPara="1" wrap="square" lIns="68577" tIns="34289" rIns="68577" bIns="34289" anchor="b" anchorCtr="0"/>
          <a:lstStyle/>
          <a:p>
            <a:pPr eaLnBrk="1" hangingPunct="1"/>
            <a:r>
              <a:rPr lang="zh-TW" altLang="en-US" dirty="0" smtClean="0"/>
              <a:t>真實案例</a:t>
            </a:r>
            <a:r>
              <a:rPr lang="en-US" altLang="zh-TW" sz="2000" dirty="0" smtClean="0"/>
              <a:t>2</a:t>
            </a:r>
            <a:endParaRPr lang="en-US" altLang="zh-TW" dirty="0" smtClean="0">
              <a:ea typeface="新細明體" panose="02020500000000000000" pitchFamily="18" charset="-120"/>
            </a:endParaRPr>
          </a:p>
        </p:txBody>
      </p:sp>
      <p:sp>
        <p:nvSpPr>
          <p:cNvPr id="347139" name="Rectangle 3"/>
          <p:cNvSpPr>
            <a:spLocks noGrp="1" noChangeArrowheads="1"/>
          </p:cNvSpPr>
          <p:nvPr>
            <p:ph type="body" idx="1"/>
          </p:nvPr>
        </p:nvSpPr>
        <p:spPr/>
        <p:txBody>
          <a:bodyPr spcFirstLastPara="1" wrap="square" lIns="68577" tIns="34289" rIns="68577" bIns="34289" anchor="t" anchorCtr="0"/>
          <a:lstStyle/>
          <a:p>
            <a:pPr eaLnBrk="1" hangingPunct="1"/>
            <a:r>
              <a:rPr lang="zh-TW" altLang="en-US" sz="2000" dirty="0" smtClean="0"/>
              <a:t>廣東</a:t>
            </a:r>
            <a:r>
              <a:rPr lang="zh-TW" altLang="en-US" sz="2000" dirty="0"/>
              <a:t>銀行出錯多</a:t>
            </a:r>
            <a:r>
              <a:rPr lang="zh-TW" altLang="en-US" sz="2000" dirty="0" smtClean="0"/>
              <a:t>發工資，三百</a:t>
            </a:r>
            <a:r>
              <a:rPr lang="zh-TW" altLang="en-US" sz="2000" dirty="0"/>
              <a:t>人爭相提款 </a:t>
            </a:r>
            <a:r>
              <a:rPr lang="en-US" altLang="zh-TW" sz="2000" dirty="0"/>
              <a:t>(</a:t>
            </a:r>
            <a:r>
              <a:rPr lang="en-US" altLang="zh-TW" sz="2000" dirty="0" smtClean="0"/>
              <a:t>2008)</a:t>
            </a:r>
            <a:endParaRPr lang="en-US" altLang="zh-TW" sz="2000" dirty="0"/>
          </a:p>
          <a:p>
            <a:pPr marL="914400" lvl="2">
              <a:spcBef>
                <a:spcPts val="600"/>
              </a:spcBef>
              <a:buFont typeface="Titillium Web Light"/>
              <a:buChar char="▪"/>
            </a:pPr>
            <a:r>
              <a:rPr lang="zh-TW" altLang="en-US" sz="1800" dirty="0">
                <a:latin typeface="Dosis Light" panose="02020500000000000000" charset="0"/>
                <a:ea typeface="微軟正黑體" panose="020B0604030504040204" pitchFamily="34" charset="-120"/>
              </a:rPr>
              <a:t>銀行第一次轉賬時，電腦提示交易失敗，之後銀行又轉帳一次，但其實第一次轉賬是成功的</a:t>
            </a:r>
            <a:r>
              <a:rPr lang="zh-TW" altLang="en-US" sz="1800" dirty="0" smtClean="0">
                <a:latin typeface="Dosis Light" panose="02020500000000000000" charset="0"/>
                <a:ea typeface="微軟正黑體" panose="020B0604030504040204" pitchFamily="34" charset="-120"/>
              </a:rPr>
              <a:t>。</a:t>
            </a:r>
            <a:endParaRPr lang="en-US" altLang="zh-TW" sz="1800" dirty="0" smtClean="0">
              <a:latin typeface="Dosis Light" panose="02020500000000000000" charset="0"/>
              <a:ea typeface="微軟正黑體" panose="020B0604030504040204" pitchFamily="34" charset="-120"/>
            </a:endParaRPr>
          </a:p>
          <a:p>
            <a:pPr marL="914400" lvl="2">
              <a:spcBef>
                <a:spcPts val="600"/>
              </a:spcBef>
              <a:buFont typeface="Titillium Web Light"/>
              <a:buChar char="▪"/>
            </a:pPr>
            <a:r>
              <a:rPr lang="zh-TW" altLang="en-US" sz="1800" dirty="0" smtClean="0">
                <a:latin typeface="Dosis Light" panose="02020500000000000000" charset="0"/>
                <a:ea typeface="微軟正黑體" panose="020B0604030504040204" pitchFamily="34" charset="-120"/>
              </a:rPr>
              <a:t>由於</a:t>
            </a:r>
            <a:r>
              <a:rPr lang="zh-TW" altLang="en-US" sz="1800" dirty="0">
                <a:latin typeface="Dosis Light" panose="02020500000000000000" charset="0"/>
                <a:ea typeface="微軟正黑體" panose="020B0604030504040204" pitchFamily="34" charset="-120"/>
              </a:rPr>
              <a:t>銀行出錯，該廠超過八成員工多發了雙倍甚至四倍工資，共有三百多名員工多發工資。</a:t>
            </a:r>
            <a:endParaRPr lang="en-US" altLang="zh-TW" sz="1800" dirty="0">
              <a:latin typeface="Dosis Light" panose="02020500000000000000" charset="0"/>
              <a:ea typeface="微軟正黑體" panose="020B0604030504040204" pitchFamily="34" charset="-120"/>
            </a:endParaRPr>
          </a:p>
        </p:txBody>
      </p:sp>
      <p:sp>
        <p:nvSpPr>
          <p:cNvPr id="5" name="矩形 4"/>
          <p:cNvSpPr/>
          <p:nvPr/>
        </p:nvSpPr>
        <p:spPr>
          <a:xfrm>
            <a:off x="1972232" y="4763112"/>
            <a:ext cx="4411785" cy="307777"/>
          </a:xfrm>
          <a:prstGeom prst="rect">
            <a:avLst/>
          </a:prstGeom>
        </p:spPr>
        <p:txBody>
          <a:bodyPr wrap="none">
            <a:spAutoFit/>
          </a:bodyPr>
          <a:lstStyle/>
          <a:p>
            <a:r>
              <a:rPr lang="zh-TW" altLang="en-US" dirty="0">
                <a:solidFill>
                  <a:srgbClr val="0070C0"/>
                </a:solidFill>
                <a:hlinkClick r:id="rId3"/>
              </a:rPr>
              <a:t>http://www.epochtimes.com/b5/8/2/28/n2026834</a:t>
            </a:r>
            <a:r>
              <a:rPr lang="zh-TW" altLang="en-US" dirty="0" smtClean="0">
                <a:solidFill>
                  <a:srgbClr val="0070C0"/>
                </a:solidFill>
                <a:hlinkClick r:id="rId3"/>
              </a:rPr>
              <a:t>.htm</a:t>
            </a:r>
            <a:r>
              <a:rPr lang="zh-TW" altLang="en-US" dirty="0" smtClean="0">
                <a:solidFill>
                  <a:srgbClr val="0070C0"/>
                </a:solidFill>
              </a:rPr>
              <a:t> </a:t>
            </a:r>
            <a:endParaRPr lang="zh-TW" altLang="en-US" dirty="0">
              <a:solidFill>
                <a:srgbClr val="0070C0"/>
              </a:solidFill>
            </a:endParaRPr>
          </a:p>
        </p:txBody>
      </p:sp>
      <p:sp>
        <p:nvSpPr>
          <p:cNvPr id="2" name="投影片編號版面配置區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12780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71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7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4447</TotalTime>
  <Words>4202</Words>
  <Application>Microsoft Office PowerPoint</Application>
  <PresentationFormat>如螢幕大小 (16:9)</PresentationFormat>
  <Paragraphs>457</Paragraphs>
  <Slides>72</Slides>
  <Notes>22</Notes>
  <HiddenSlides>0</HiddenSlides>
  <MMClips>1</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72</vt:i4>
      </vt:variant>
    </vt:vector>
  </HeadingPairs>
  <TitlesOfParts>
    <vt:vector size="85" baseType="lpstr">
      <vt:lpstr>儷黑 Pro</vt:lpstr>
      <vt:lpstr>Arial</vt:lpstr>
      <vt:lpstr>Times New Roman</vt:lpstr>
      <vt:lpstr>Titillium Web Light</vt:lpstr>
      <vt:lpstr>Times</vt:lpstr>
      <vt:lpstr>新細明體</vt:lpstr>
      <vt:lpstr>標楷體</vt:lpstr>
      <vt:lpstr>微軟正黑體</vt:lpstr>
      <vt:lpstr>Titillium Web</vt:lpstr>
      <vt:lpstr>Courier New</vt:lpstr>
      <vt:lpstr>Dosis</vt:lpstr>
      <vt:lpstr>Dosis Light</vt:lpstr>
      <vt:lpstr>Mowbray template</vt:lpstr>
      <vt:lpstr>軟體工程概念與文件撰寫簡介</vt:lpstr>
      <vt:lpstr>講者</vt:lpstr>
      <vt:lpstr>軟體工程概念</vt:lpstr>
      <vt:lpstr>軟體的本質問題: 複雜性(Complexity)</vt:lpstr>
      <vt:lpstr>軟體的本質問題: 一致性(Conformity)</vt:lpstr>
      <vt:lpstr>軟體的本質問題: 隱藏性(Invisibility)</vt:lpstr>
      <vt:lpstr>軟體的本質問題: 易變性(Changeability)</vt:lpstr>
      <vt:lpstr>真實案例1</vt:lpstr>
      <vt:lpstr>真實案例2</vt:lpstr>
      <vt:lpstr>我們需要一些方法和工具來協助我們！</vt:lpstr>
      <vt:lpstr>甚麼是軟體工程?</vt:lpstr>
      <vt:lpstr>典型軟體開發流程</vt:lpstr>
      <vt:lpstr>需求是什麼?值得我花時間去撰寫或管理嗎?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需求分析(Requirement Analysis)</vt:lpstr>
      <vt:lpstr>你可以先訂出使用案例</vt:lpstr>
      <vt:lpstr>接著訂出功能需求</vt:lpstr>
      <vt:lpstr>功能需求列表範例</vt:lpstr>
      <vt:lpstr>再訂出非功能需求</vt:lpstr>
      <vt:lpstr>設計(Design)</vt:lpstr>
      <vt:lpstr>Example</vt:lpstr>
      <vt:lpstr>Possible Design – Using Class Diagram</vt:lpstr>
      <vt:lpstr>實作(Implementation)</vt:lpstr>
      <vt:lpstr>測試(Test)</vt:lpstr>
      <vt:lpstr>測試可以做到</vt:lpstr>
      <vt:lpstr>軟體測試V Model</vt:lpstr>
      <vt:lpstr>單元測試</vt:lpstr>
      <vt:lpstr>整合測試</vt:lpstr>
      <vt:lpstr>系統測試</vt:lpstr>
      <vt:lpstr>測試工具</vt:lpstr>
      <vt:lpstr>Kanban (看板) &amp; Trello</vt:lpstr>
      <vt:lpstr>Kanban Board (看板)</vt:lpstr>
      <vt:lpstr>Trello</vt:lpstr>
      <vt:lpstr>Board, List, and Card</vt:lpstr>
      <vt:lpstr>Git</vt:lpstr>
      <vt:lpstr>甚麼是Git</vt:lpstr>
      <vt:lpstr>Git運作流程</vt:lpstr>
      <vt:lpstr>Git基本指令與概念</vt:lpstr>
      <vt:lpstr>Example 1</vt:lpstr>
      <vt:lpstr>創新動機1</vt:lpstr>
      <vt:lpstr>創新動機2</vt:lpstr>
      <vt:lpstr>Roader系統目標</vt:lpstr>
      <vt:lpstr>操作概念</vt:lpstr>
      <vt:lpstr>使用案例</vt:lpstr>
      <vt:lpstr>功能需求</vt:lpstr>
      <vt:lpstr>非功能需求</vt:lpstr>
      <vt:lpstr>系統架構</vt:lpstr>
      <vt:lpstr>軟體架構</vt:lpstr>
      <vt:lpstr>測試案例與測試結果</vt:lpstr>
      <vt:lpstr>效能測試結果</vt:lpstr>
      <vt:lpstr>Example 2</vt:lpstr>
      <vt:lpstr>需求描述1</vt:lpstr>
      <vt:lpstr>需求描述2</vt:lpstr>
      <vt:lpstr>需求描述3</vt:lpstr>
      <vt:lpstr>系統架構</vt:lpstr>
      <vt:lpstr>軟體架構設計 - 數位積木</vt:lpstr>
      <vt:lpstr>軟體架構設計 - Raspberry Pi</vt:lpstr>
      <vt:lpstr>測試</vt:lpstr>
      <vt:lpstr>再來聽一下軟體工程為甚麼重要</vt:lpstr>
      <vt:lpstr>最後談一下敏捷開發</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軟體工程概念與流程文件撰寫指引</dc:title>
  <dc:creator>Albert Ma</dc:creator>
  <cp:lastModifiedBy>Glenn Hsu</cp:lastModifiedBy>
  <cp:revision>369</cp:revision>
  <dcterms:modified xsi:type="dcterms:W3CDTF">2020-07-15T07:43:25Z</dcterms:modified>
</cp:coreProperties>
</file>